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58" r:id="rId4"/>
    <p:sldId id="261" r:id="rId5"/>
    <p:sldId id="289" r:id="rId6"/>
    <p:sldId id="262" r:id="rId7"/>
    <p:sldId id="293" r:id="rId8"/>
    <p:sldId id="283" r:id="rId9"/>
    <p:sldId id="312" r:id="rId10"/>
    <p:sldId id="306" r:id="rId11"/>
    <p:sldId id="311" r:id="rId12"/>
    <p:sldId id="296" r:id="rId13"/>
    <p:sldId id="297" r:id="rId14"/>
    <p:sldId id="300" r:id="rId15"/>
    <p:sldId id="299" r:id="rId16"/>
    <p:sldId id="301" r:id="rId17"/>
    <p:sldId id="302" r:id="rId18"/>
    <p:sldId id="303" r:id="rId19"/>
    <p:sldId id="304" r:id="rId20"/>
    <p:sldId id="307" r:id="rId21"/>
    <p:sldId id="269" r:id="rId22"/>
    <p:sldId id="291" r:id="rId23"/>
    <p:sldId id="272" r:id="rId24"/>
    <p:sldId id="277" r:id="rId25"/>
    <p:sldId id="308" r:id="rId26"/>
    <p:sldId id="309" r:id="rId27"/>
    <p:sldId id="279" r:id="rId28"/>
    <p:sldId id="314" r:id="rId29"/>
    <p:sldId id="282" r:id="rId30"/>
    <p:sldId id="31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7EFF9"/>
    <a:srgbClr val="EDF2F9"/>
    <a:srgbClr val="E3EBF5"/>
    <a:srgbClr val="B6CB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332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653BEF-2A34-4B65-B362-D2BBA82C8208}" type="doc">
      <dgm:prSet loTypeId="urn:microsoft.com/office/officeart/2005/8/layout/vList5" loCatId="list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FFA41698-6756-47CA-8562-67F626B655D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Статья 5.42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170715A-CFAE-4F66-BFA2-72E992913996}" type="parTrans" cxnId="{14279FE5-31CD-4F4E-8686-089B33B83DBE}">
      <dgm:prSet/>
      <dgm:spPr/>
      <dgm:t>
        <a:bodyPr/>
        <a:lstStyle/>
        <a:p>
          <a:endParaRPr lang="ru-RU"/>
        </a:p>
      </dgm:t>
    </dgm:pt>
    <dgm:pt modelId="{C528C410-113B-4C1C-90D9-2550CCFE31A1}" type="sibTrans" cxnId="{14279FE5-31CD-4F4E-8686-089B33B83DBE}">
      <dgm:prSet/>
      <dgm:spPr/>
      <dgm:t>
        <a:bodyPr/>
        <a:lstStyle/>
        <a:p>
          <a:endParaRPr lang="ru-RU"/>
        </a:p>
      </dgm:t>
    </dgm:pt>
    <dgm:pt modelId="{F9015630-09C0-45D4-B8E7-13C45923C6D4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Нарушение прав инвалидов в области трудоустройства и занятости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E0272F6-39E0-4309-BF71-2BB00C6B2A6F}" type="parTrans" cxnId="{C3073B62-0DEB-4DAD-9D41-B2D806480BD6}">
      <dgm:prSet/>
      <dgm:spPr/>
      <dgm:t>
        <a:bodyPr/>
        <a:lstStyle/>
        <a:p>
          <a:endParaRPr lang="ru-RU"/>
        </a:p>
      </dgm:t>
    </dgm:pt>
    <dgm:pt modelId="{0A4E7EF0-D1A1-4FD5-9832-625114E817CB}" type="sibTrans" cxnId="{C3073B62-0DEB-4DAD-9D41-B2D806480BD6}">
      <dgm:prSet/>
      <dgm:spPr/>
      <dgm:t>
        <a:bodyPr/>
        <a:lstStyle/>
        <a:p>
          <a:endParaRPr lang="ru-RU"/>
        </a:p>
      </dgm:t>
    </dgm:pt>
    <dgm:pt modelId="{0300CB26-4FFD-4269-9187-64F47C17890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Статья</a:t>
          </a:r>
          <a:r>
            <a:rPr lang="ru-RU" dirty="0" smtClean="0"/>
            <a:t>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13.11.1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63E0398-6D18-4C8E-8E5C-9D3675C0E9D4}" type="parTrans" cxnId="{7FE9C9CE-1F20-4260-B0D1-B23924939D79}">
      <dgm:prSet/>
      <dgm:spPr/>
      <dgm:t>
        <a:bodyPr/>
        <a:lstStyle/>
        <a:p>
          <a:endParaRPr lang="ru-RU"/>
        </a:p>
      </dgm:t>
    </dgm:pt>
    <dgm:pt modelId="{F861BD7A-9A37-48EF-998E-EADC8365D0F0}" type="sibTrans" cxnId="{7FE9C9CE-1F20-4260-B0D1-B23924939D79}">
      <dgm:prSet/>
      <dgm:spPr/>
      <dgm:t>
        <a:bodyPr/>
        <a:lstStyle/>
        <a:p>
          <a:endParaRPr lang="ru-RU"/>
        </a:p>
      </dgm:t>
    </dgm:pt>
    <dgm:pt modelId="{B7B621E7-BC28-43C7-B100-DF578D0F5F09}">
      <dgm:prSet phldrT="[Текст]" custT="1"/>
      <dgm:spPr/>
      <dgm:t>
        <a:bodyPr/>
        <a:lstStyle/>
        <a:p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Распространение информации о свободных рабочих местах или вакантных должностях, содержащей ограничения дискриминационного характера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7DE1E294-4553-41D7-A5DC-91B73D3A194F}" type="parTrans" cxnId="{83D2EBCA-CE31-40B7-92D4-42F1D890A8EF}">
      <dgm:prSet/>
      <dgm:spPr/>
      <dgm:t>
        <a:bodyPr/>
        <a:lstStyle/>
        <a:p>
          <a:endParaRPr lang="ru-RU"/>
        </a:p>
      </dgm:t>
    </dgm:pt>
    <dgm:pt modelId="{9F0D7D6E-E105-460E-95DA-423C411C8E90}" type="sibTrans" cxnId="{83D2EBCA-CE31-40B7-92D4-42F1D890A8EF}">
      <dgm:prSet/>
      <dgm:spPr/>
      <dgm:t>
        <a:bodyPr/>
        <a:lstStyle/>
        <a:p>
          <a:endParaRPr lang="ru-RU"/>
        </a:p>
      </dgm:t>
    </dgm:pt>
    <dgm:pt modelId="{23CF7254-3AB4-42ED-AD19-E4824826A587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Часть 1 статьи 19.5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B23878A-8DEC-4255-B6DF-9AC99BB81384}" type="parTrans" cxnId="{765DC25B-8D5E-407B-8345-723DA76B8802}">
      <dgm:prSet/>
      <dgm:spPr/>
      <dgm:t>
        <a:bodyPr/>
        <a:lstStyle/>
        <a:p>
          <a:endParaRPr lang="ru-RU"/>
        </a:p>
      </dgm:t>
    </dgm:pt>
    <dgm:pt modelId="{5B18944D-551C-47E7-A43F-B02A76DE3CE5}" type="sibTrans" cxnId="{765DC25B-8D5E-407B-8345-723DA76B8802}">
      <dgm:prSet/>
      <dgm:spPr/>
      <dgm:t>
        <a:bodyPr/>
        <a:lstStyle/>
        <a:p>
          <a:endParaRPr lang="ru-RU"/>
        </a:p>
      </dgm:t>
    </dgm:pt>
    <dgm:pt modelId="{20BA1170-EECC-4FAD-ABF4-CE499B709B7B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Невыполнение в установленный срок законного предписания (постановления, представления, решения) органа (должностного лица), осуществляющего государственный надзор (контроль), муниципальный контроль, об устранении нарушений законодательства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D9EF3888-1260-4327-9FB2-D3698B90635C}" type="parTrans" cxnId="{E7DB0543-EEEC-4794-A72D-39F82768C52A}">
      <dgm:prSet/>
      <dgm:spPr/>
      <dgm:t>
        <a:bodyPr/>
        <a:lstStyle/>
        <a:p>
          <a:endParaRPr lang="ru-RU"/>
        </a:p>
      </dgm:t>
    </dgm:pt>
    <dgm:pt modelId="{173CA58F-CD90-45F4-B993-9E3D7C6D5B4E}" type="sibTrans" cxnId="{E7DB0543-EEEC-4794-A72D-39F82768C52A}">
      <dgm:prSet/>
      <dgm:spPr/>
      <dgm:t>
        <a:bodyPr/>
        <a:lstStyle/>
        <a:p>
          <a:endParaRPr lang="ru-RU"/>
        </a:p>
      </dgm:t>
    </dgm:pt>
    <dgm:pt modelId="{2C625B26-121A-493C-8164-FAC967316E60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Статья 19.7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94935D5-8F39-4265-9AAA-79DCEFE9BA52}" type="parTrans" cxnId="{F2FA5DAE-DD5B-457D-9B54-136514802C4D}">
      <dgm:prSet/>
      <dgm:spPr/>
    </dgm:pt>
    <dgm:pt modelId="{DE841FBA-7C23-4498-A44B-358B573BA5DA}" type="sibTrans" cxnId="{F2FA5DAE-DD5B-457D-9B54-136514802C4D}">
      <dgm:prSet/>
      <dgm:spPr/>
    </dgm:pt>
    <dgm:pt modelId="{0750F6E5-1D62-4180-8BEF-D5D5E6179AB1}">
      <dgm:prSet custT="1"/>
      <dgm:spPr/>
      <dgm:t>
        <a:bodyPr anchor="t"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Непредставление сведений (информации)</a:t>
          </a:r>
          <a:endParaRPr lang="ru-RU" sz="2100" dirty="0"/>
        </a:p>
      </dgm:t>
    </dgm:pt>
    <dgm:pt modelId="{33A2E192-624D-497F-A9D5-1CFCE5939003}" type="parTrans" cxnId="{D73A9DBA-A65F-4037-BFAF-8A39DBCEF87B}">
      <dgm:prSet/>
      <dgm:spPr/>
    </dgm:pt>
    <dgm:pt modelId="{59BE6693-D934-4E38-9FF3-8B144FEEAFE5}" type="sibTrans" cxnId="{D73A9DBA-A65F-4037-BFAF-8A39DBCEF87B}">
      <dgm:prSet/>
      <dgm:spPr/>
    </dgm:pt>
    <dgm:pt modelId="{398B1473-E1E7-4701-949F-F0EE980205F0}" type="pres">
      <dgm:prSet presAssocID="{1B653BEF-2A34-4B65-B362-D2BBA82C820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D37A67-E565-480E-ADB8-55AF892B5F21}" type="pres">
      <dgm:prSet presAssocID="{FFA41698-6756-47CA-8562-67F626B655DD}" presName="linNode" presStyleCnt="0"/>
      <dgm:spPr/>
    </dgm:pt>
    <dgm:pt modelId="{D6899060-AEE7-4A1A-9213-9691501649E3}" type="pres">
      <dgm:prSet presAssocID="{FFA41698-6756-47CA-8562-67F626B655DD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22FF1B-BF44-4A41-A407-C6ECF70A05E8}" type="pres">
      <dgm:prSet presAssocID="{FFA41698-6756-47CA-8562-67F626B655DD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D7F044-A7C3-4FED-8098-A928D79A64B8}" type="pres">
      <dgm:prSet presAssocID="{C528C410-113B-4C1C-90D9-2550CCFE31A1}" presName="sp" presStyleCnt="0"/>
      <dgm:spPr/>
    </dgm:pt>
    <dgm:pt modelId="{1433DCD6-249F-451F-8D25-E5DBDC2E4404}" type="pres">
      <dgm:prSet presAssocID="{0300CB26-4FFD-4269-9187-64F47C178900}" presName="linNode" presStyleCnt="0"/>
      <dgm:spPr/>
    </dgm:pt>
    <dgm:pt modelId="{F6B76886-A2A9-45ED-ACA2-B7A756077256}" type="pres">
      <dgm:prSet presAssocID="{0300CB26-4FFD-4269-9187-64F47C17890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263B0D-0885-4D8A-BA43-23F605A52347}" type="pres">
      <dgm:prSet presAssocID="{0300CB26-4FFD-4269-9187-64F47C17890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E2FD7F-A733-4400-A0B1-208250A7396A}" type="pres">
      <dgm:prSet presAssocID="{F861BD7A-9A37-48EF-998E-EADC8365D0F0}" presName="sp" presStyleCnt="0"/>
      <dgm:spPr/>
    </dgm:pt>
    <dgm:pt modelId="{2A9B2957-9595-4B7A-8A6D-3AA52DE3EF96}" type="pres">
      <dgm:prSet presAssocID="{23CF7254-3AB4-42ED-AD19-E4824826A587}" presName="linNode" presStyleCnt="0"/>
      <dgm:spPr/>
    </dgm:pt>
    <dgm:pt modelId="{49B3E74A-30F6-48C7-B174-41173D9C63D3}" type="pres">
      <dgm:prSet presAssocID="{23CF7254-3AB4-42ED-AD19-E4824826A587}" presName="parentText" presStyleLbl="node1" presStyleIdx="2" presStyleCnt="4" custScaleY="1159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8A4158-DED7-4848-8A4D-AB330FD5936D}" type="pres">
      <dgm:prSet presAssocID="{23CF7254-3AB4-42ED-AD19-E4824826A587}" presName="descendantText" presStyleLbl="alignAccFollowNode1" presStyleIdx="2" presStyleCnt="4" custScaleY="116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79F924-0440-4DF6-AF78-529A72443C61}" type="pres">
      <dgm:prSet presAssocID="{5B18944D-551C-47E7-A43F-B02A76DE3CE5}" presName="sp" presStyleCnt="0"/>
      <dgm:spPr/>
    </dgm:pt>
    <dgm:pt modelId="{6E98EF00-A02D-4331-BFD8-2D1B5BCBB0B3}" type="pres">
      <dgm:prSet presAssocID="{2C625B26-121A-493C-8164-FAC967316E60}" presName="linNode" presStyleCnt="0"/>
      <dgm:spPr/>
    </dgm:pt>
    <dgm:pt modelId="{D4B6507E-7DF0-4493-8C84-2F653BC09E0E}" type="pres">
      <dgm:prSet presAssocID="{2C625B26-121A-493C-8164-FAC967316E60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E3336D-1A7A-4A40-88FE-39C7390777FE}" type="pres">
      <dgm:prSet presAssocID="{2C625B26-121A-493C-8164-FAC967316E60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FA5DAE-DD5B-457D-9B54-136514802C4D}" srcId="{1B653BEF-2A34-4B65-B362-D2BBA82C8208}" destId="{2C625B26-121A-493C-8164-FAC967316E60}" srcOrd="3" destOrd="0" parTransId="{194935D5-8F39-4265-9AAA-79DCEFE9BA52}" sibTransId="{DE841FBA-7C23-4498-A44B-358B573BA5DA}"/>
    <dgm:cxn modelId="{E7DB0543-EEEC-4794-A72D-39F82768C52A}" srcId="{23CF7254-3AB4-42ED-AD19-E4824826A587}" destId="{20BA1170-EECC-4FAD-ABF4-CE499B709B7B}" srcOrd="0" destOrd="0" parTransId="{D9EF3888-1260-4327-9FB2-D3698B90635C}" sibTransId="{173CA58F-CD90-45F4-B993-9E3D7C6D5B4E}"/>
    <dgm:cxn modelId="{D73A9DBA-A65F-4037-BFAF-8A39DBCEF87B}" srcId="{2C625B26-121A-493C-8164-FAC967316E60}" destId="{0750F6E5-1D62-4180-8BEF-D5D5E6179AB1}" srcOrd="0" destOrd="0" parTransId="{33A2E192-624D-497F-A9D5-1CFCE5939003}" sibTransId="{59BE6693-D934-4E38-9FF3-8B144FEEAFE5}"/>
    <dgm:cxn modelId="{14279FE5-31CD-4F4E-8686-089B33B83DBE}" srcId="{1B653BEF-2A34-4B65-B362-D2BBA82C8208}" destId="{FFA41698-6756-47CA-8562-67F626B655DD}" srcOrd="0" destOrd="0" parTransId="{9170715A-CFAE-4F66-BFA2-72E992913996}" sibTransId="{C528C410-113B-4C1C-90D9-2550CCFE31A1}"/>
    <dgm:cxn modelId="{06765609-4B71-4FFF-95A9-38541471ED35}" type="presOf" srcId="{0300CB26-4FFD-4269-9187-64F47C178900}" destId="{F6B76886-A2A9-45ED-ACA2-B7A756077256}" srcOrd="0" destOrd="0" presId="urn:microsoft.com/office/officeart/2005/8/layout/vList5"/>
    <dgm:cxn modelId="{0F719A61-6273-4540-ADF3-6DC4D4618F55}" type="presOf" srcId="{23CF7254-3AB4-42ED-AD19-E4824826A587}" destId="{49B3E74A-30F6-48C7-B174-41173D9C63D3}" srcOrd="0" destOrd="0" presId="urn:microsoft.com/office/officeart/2005/8/layout/vList5"/>
    <dgm:cxn modelId="{765DC25B-8D5E-407B-8345-723DA76B8802}" srcId="{1B653BEF-2A34-4B65-B362-D2BBA82C8208}" destId="{23CF7254-3AB4-42ED-AD19-E4824826A587}" srcOrd="2" destOrd="0" parTransId="{EB23878A-8DEC-4255-B6DF-9AC99BB81384}" sibTransId="{5B18944D-551C-47E7-A43F-B02A76DE3CE5}"/>
    <dgm:cxn modelId="{4CB116C1-B68F-4A2B-8096-3774D1A88C0E}" type="presOf" srcId="{0750F6E5-1D62-4180-8BEF-D5D5E6179AB1}" destId="{A2E3336D-1A7A-4A40-88FE-39C7390777FE}" srcOrd="0" destOrd="0" presId="urn:microsoft.com/office/officeart/2005/8/layout/vList5"/>
    <dgm:cxn modelId="{F369BF53-BFA9-48CB-8BAD-791A3F54E6CF}" type="presOf" srcId="{1B653BEF-2A34-4B65-B362-D2BBA82C8208}" destId="{398B1473-E1E7-4701-949F-F0EE980205F0}" srcOrd="0" destOrd="0" presId="urn:microsoft.com/office/officeart/2005/8/layout/vList5"/>
    <dgm:cxn modelId="{83D2EBCA-CE31-40B7-92D4-42F1D890A8EF}" srcId="{0300CB26-4FFD-4269-9187-64F47C178900}" destId="{B7B621E7-BC28-43C7-B100-DF578D0F5F09}" srcOrd="0" destOrd="0" parTransId="{7DE1E294-4553-41D7-A5DC-91B73D3A194F}" sibTransId="{9F0D7D6E-E105-460E-95DA-423C411C8E90}"/>
    <dgm:cxn modelId="{6403A9A5-70AD-4093-9C7E-8F35208A29EF}" type="presOf" srcId="{FFA41698-6756-47CA-8562-67F626B655DD}" destId="{D6899060-AEE7-4A1A-9213-9691501649E3}" srcOrd="0" destOrd="0" presId="urn:microsoft.com/office/officeart/2005/8/layout/vList5"/>
    <dgm:cxn modelId="{DB5ED503-00AD-4CE9-87D5-773F1FB1188F}" type="presOf" srcId="{F9015630-09C0-45D4-B8E7-13C45923C6D4}" destId="{6022FF1B-BF44-4A41-A407-C6ECF70A05E8}" srcOrd="0" destOrd="0" presId="urn:microsoft.com/office/officeart/2005/8/layout/vList5"/>
    <dgm:cxn modelId="{34CB8100-9F66-4E72-805B-CA93E7FF981B}" type="presOf" srcId="{20BA1170-EECC-4FAD-ABF4-CE499B709B7B}" destId="{5B8A4158-DED7-4848-8A4D-AB330FD5936D}" srcOrd="0" destOrd="0" presId="urn:microsoft.com/office/officeart/2005/8/layout/vList5"/>
    <dgm:cxn modelId="{7FE9C9CE-1F20-4260-B0D1-B23924939D79}" srcId="{1B653BEF-2A34-4B65-B362-D2BBA82C8208}" destId="{0300CB26-4FFD-4269-9187-64F47C178900}" srcOrd="1" destOrd="0" parTransId="{463E0398-6D18-4C8E-8E5C-9D3675C0E9D4}" sibTransId="{F861BD7A-9A37-48EF-998E-EADC8365D0F0}"/>
    <dgm:cxn modelId="{03774BFF-34D7-4B58-87E7-444C522DAC78}" type="presOf" srcId="{B7B621E7-BC28-43C7-B100-DF578D0F5F09}" destId="{12263B0D-0885-4D8A-BA43-23F605A52347}" srcOrd="0" destOrd="0" presId="urn:microsoft.com/office/officeart/2005/8/layout/vList5"/>
    <dgm:cxn modelId="{C3073B62-0DEB-4DAD-9D41-B2D806480BD6}" srcId="{FFA41698-6756-47CA-8562-67F626B655DD}" destId="{F9015630-09C0-45D4-B8E7-13C45923C6D4}" srcOrd="0" destOrd="0" parTransId="{3E0272F6-39E0-4309-BF71-2BB00C6B2A6F}" sibTransId="{0A4E7EF0-D1A1-4FD5-9832-625114E817CB}"/>
    <dgm:cxn modelId="{A362EE5E-CD46-4069-88FE-85B6EEF3B5BA}" type="presOf" srcId="{2C625B26-121A-493C-8164-FAC967316E60}" destId="{D4B6507E-7DF0-4493-8C84-2F653BC09E0E}" srcOrd="0" destOrd="0" presId="urn:microsoft.com/office/officeart/2005/8/layout/vList5"/>
    <dgm:cxn modelId="{75EE2E05-11F0-4CC8-995C-1DA2C030DDE4}" type="presParOf" srcId="{398B1473-E1E7-4701-949F-F0EE980205F0}" destId="{AFD37A67-E565-480E-ADB8-55AF892B5F21}" srcOrd="0" destOrd="0" presId="urn:microsoft.com/office/officeart/2005/8/layout/vList5"/>
    <dgm:cxn modelId="{4AF80C22-176D-4AA5-917D-7BE5DF0C532E}" type="presParOf" srcId="{AFD37A67-E565-480E-ADB8-55AF892B5F21}" destId="{D6899060-AEE7-4A1A-9213-9691501649E3}" srcOrd="0" destOrd="0" presId="urn:microsoft.com/office/officeart/2005/8/layout/vList5"/>
    <dgm:cxn modelId="{90540464-C584-4D9F-9927-DA9315578A4D}" type="presParOf" srcId="{AFD37A67-E565-480E-ADB8-55AF892B5F21}" destId="{6022FF1B-BF44-4A41-A407-C6ECF70A05E8}" srcOrd="1" destOrd="0" presId="urn:microsoft.com/office/officeart/2005/8/layout/vList5"/>
    <dgm:cxn modelId="{3B7D047E-2C4F-4E96-882F-EE56B8C8A2C9}" type="presParOf" srcId="{398B1473-E1E7-4701-949F-F0EE980205F0}" destId="{95D7F044-A7C3-4FED-8098-A928D79A64B8}" srcOrd="1" destOrd="0" presId="urn:microsoft.com/office/officeart/2005/8/layout/vList5"/>
    <dgm:cxn modelId="{A5B983C6-4BAE-4F32-90EF-6A64326BABD3}" type="presParOf" srcId="{398B1473-E1E7-4701-949F-F0EE980205F0}" destId="{1433DCD6-249F-451F-8D25-E5DBDC2E4404}" srcOrd="2" destOrd="0" presId="urn:microsoft.com/office/officeart/2005/8/layout/vList5"/>
    <dgm:cxn modelId="{F61B1DB2-CA1A-43F5-8797-6C80DB7F24B9}" type="presParOf" srcId="{1433DCD6-249F-451F-8D25-E5DBDC2E4404}" destId="{F6B76886-A2A9-45ED-ACA2-B7A756077256}" srcOrd="0" destOrd="0" presId="urn:microsoft.com/office/officeart/2005/8/layout/vList5"/>
    <dgm:cxn modelId="{024FA09F-75C1-44FC-850E-22AE8578AAB1}" type="presParOf" srcId="{1433DCD6-249F-451F-8D25-E5DBDC2E4404}" destId="{12263B0D-0885-4D8A-BA43-23F605A52347}" srcOrd="1" destOrd="0" presId="urn:microsoft.com/office/officeart/2005/8/layout/vList5"/>
    <dgm:cxn modelId="{205458A1-7E6C-4784-B57F-38C8CFEF7948}" type="presParOf" srcId="{398B1473-E1E7-4701-949F-F0EE980205F0}" destId="{E3E2FD7F-A733-4400-A0B1-208250A7396A}" srcOrd="3" destOrd="0" presId="urn:microsoft.com/office/officeart/2005/8/layout/vList5"/>
    <dgm:cxn modelId="{B064E177-88A8-4F97-82F1-CFDA4DFAC099}" type="presParOf" srcId="{398B1473-E1E7-4701-949F-F0EE980205F0}" destId="{2A9B2957-9595-4B7A-8A6D-3AA52DE3EF96}" srcOrd="4" destOrd="0" presId="urn:microsoft.com/office/officeart/2005/8/layout/vList5"/>
    <dgm:cxn modelId="{A1E24C14-5988-4889-8B38-25FF27790F24}" type="presParOf" srcId="{2A9B2957-9595-4B7A-8A6D-3AA52DE3EF96}" destId="{49B3E74A-30F6-48C7-B174-41173D9C63D3}" srcOrd="0" destOrd="0" presId="urn:microsoft.com/office/officeart/2005/8/layout/vList5"/>
    <dgm:cxn modelId="{1C300F05-F1BC-4971-8E79-B0679992735F}" type="presParOf" srcId="{2A9B2957-9595-4B7A-8A6D-3AA52DE3EF96}" destId="{5B8A4158-DED7-4848-8A4D-AB330FD5936D}" srcOrd="1" destOrd="0" presId="urn:microsoft.com/office/officeart/2005/8/layout/vList5"/>
    <dgm:cxn modelId="{B883A3E0-6349-4501-AFB9-4F614133F47D}" type="presParOf" srcId="{398B1473-E1E7-4701-949F-F0EE980205F0}" destId="{FD79F924-0440-4DF6-AF78-529A72443C61}" srcOrd="5" destOrd="0" presId="urn:microsoft.com/office/officeart/2005/8/layout/vList5"/>
    <dgm:cxn modelId="{13EBF4B6-7892-4283-AA22-AD8228AF2CD2}" type="presParOf" srcId="{398B1473-E1E7-4701-949F-F0EE980205F0}" destId="{6E98EF00-A02D-4331-BFD8-2D1B5BCBB0B3}" srcOrd="6" destOrd="0" presId="urn:microsoft.com/office/officeart/2005/8/layout/vList5"/>
    <dgm:cxn modelId="{BF70D324-FF6E-46F0-BD62-21F66DA8CB88}" type="presParOf" srcId="{6E98EF00-A02D-4331-BFD8-2D1B5BCBB0B3}" destId="{D4B6507E-7DF0-4493-8C84-2F653BC09E0E}" srcOrd="0" destOrd="0" presId="urn:microsoft.com/office/officeart/2005/8/layout/vList5"/>
    <dgm:cxn modelId="{A476EDA3-3224-460C-91F5-0AA711478056}" type="presParOf" srcId="{6E98EF00-A02D-4331-BFD8-2D1B5BCBB0B3}" destId="{A2E3336D-1A7A-4A40-88FE-39C7390777F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22FF1B-BF44-4A41-A407-C6ECF70A05E8}">
      <dsp:nvSpPr>
        <dsp:cNvPr id="0" name=""/>
        <dsp:cNvSpPr/>
      </dsp:nvSpPr>
      <dsp:spPr>
        <a:xfrm rot="5400000">
          <a:off x="2889262" y="-901163"/>
          <a:ext cx="1173454" cy="327152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Нарушение прав инвалидов в области трудоустройства и занятости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889262" y="-901163"/>
        <a:ext cx="1173454" cy="3271520"/>
      </dsp:txXfrm>
    </dsp:sp>
    <dsp:sp modelId="{D6899060-AEE7-4A1A-9213-9691501649E3}">
      <dsp:nvSpPr>
        <dsp:cNvPr id="0" name=""/>
        <dsp:cNvSpPr/>
      </dsp:nvSpPr>
      <dsp:spPr>
        <a:xfrm>
          <a:off x="0" y="1187"/>
          <a:ext cx="1840230" cy="146681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latin typeface="Times New Roman" pitchFamily="18" charset="0"/>
              <a:cs typeface="Times New Roman" pitchFamily="18" charset="0"/>
            </a:rPr>
            <a:t>Статья 5.42</a:t>
          </a:r>
          <a:endParaRPr lang="ru-RU" sz="3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187"/>
        <a:ext cx="1840230" cy="1466818"/>
      </dsp:txXfrm>
    </dsp:sp>
    <dsp:sp modelId="{12263B0D-0885-4D8A-BA43-23F605A52347}">
      <dsp:nvSpPr>
        <dsp:cNvPr id="0" name=""/>
        <dsp:cNvSpPr/>
      </dsp:nvSpPr>
      <dsp:spPr>
        <a:xfrm rot="5400000">
          <a:off x="2889262" y="638995"/>
          <a:ext cx="1173454" cy="327152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Распространение информации о свободных рабочих местах или вакантных должностях, содержащей ограничения дискриминационного характера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889262" y="638995"/>
        <a:ext cx="1173454" cy="3271520"/>
      </dsp:txXfrm>
    </dsp:sp>
    <dsp:sp modelId="{F6B76886-A2A9-45ED-ACA2-B7A756077256}">
      <dsp:nvSpPr>
        <dsp:cNvPr id="0" name=""/>
        <dsp:cNvSpPr/>
      </dsp:nvSpPr>
      <dsp:spPr>
        <a:xfrm>
          <a:off x="0" y="1541346"/>
          <a:ext cx="1840230" cy="146681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latin typeface="Times New Roman" pitchFamily="18" charset="0"/>
              <a:cs typeface="Times New Roman" pitchFamily="18" charset="0"/>
            </a:rPr>
            <a:t>Статья</a:t>
          </a:r>
          <a:r>
            <a:rPr lang="ru-RU" sz="3400" kern="1200" dirty="0" smtClean="0"/>
            <a:t> </a:t>
          </a:r>
          <a:r>
            <a:rPr lang="ru-RU" sz="3400" kern="1200" dirty="0" smtClean="0">
              <a:latin typeface="Times New Roman" pitchFamily="18" charset="0"/>
              <a:cs typeface="Times New Roman" pitchFamily="18" charset="0"/>
            </a:rPr>
            <a:t>13.11.1</a:t>
          </a:r>
          <a:endParaRPr lang="ru-RU" sz="3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541346"/>
        <a:ext cx="1840230" cy="1466818"/>
      </dsp:txXfrm>
    </dsp:sp>
    <dsp:sp modelId="{5B8A4158-DED7-4848-8A4D-AB330FD5936D}">
      <dsp:nvSpPr>
        <dsp:cNvPr id="0" name=""/>
        <dsp:cNvSpPr/>
      </dsp:nvSpPr>
      <dsp:spPr>
        <a:xfrm rot="5400000">
          <a:off x="2791692" y="2298067"/>
          <a:ext cx="1361805" cy="326832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Невыполнение в установленный срок законного предписания (постановления, представления, решения) органа (должностного лица), осуществляющего государственный надзор (контроль), муниципальный контроль, об устранении нарушений законодательства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791692" y="2298067"/>
        <a:ext cx="1361805" cy="3268325"/>
      </dsp:txXfrm>
    </dsp:sp>
    <dsp:sp modelId="{49B3E74A-30F6-48C7-B174-41173D9C63D3}">
      <dsp:nvSpPr>
        <dsp:cNvPr id="0" name=""/>
        <dsp:cNvSpPr/>
      </dsp:nvSpPr>
      <dsp:spPr>
        <a:xfrm>
          <a:off x="0" y="3081505"/>
          <a:ext cx="1838432" cy="170145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latin typeface="Times New Roman" pitchFamily="18" charset="0"/>
              <a:cs typeface="Times New Roman" pitchFamily="18" charset="0"/>
            </a:rPr>
            <a:t>Часть 1 статьи 19.5</a:t>
          </a:r>
          <a:endParaRPr lang="ru-RU" sz="3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081505"/>
        <a:ext cx="1838432" cy="1701450"/>
      </dsp:txXfrm>
    </dsp:sp>
    <dsp:sp modelId="{A2E3336D-1A7A-4A40-88FE-39C7390777FE}">
      <dsp:nvSpPr>
        <dsp:cNvPr id="0" name=""/>
        <dsp:cNvSpPr/>
      </dsp:nvSpPr>
      <dsp:spPr>
        <a:xfrm rot="5400000">
          <a:off x="2889262" y="3953945"/>
          <a:ext cx="1173454" cy="327152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Непредставление сведений (информации)</a:t>
          </a:r>
          <a:endParaRPr lang="ru-RU" sz="2100" kern="1200" dirty="0"/>
        </a:p>
      </dsp:txBody>
      <dsp:txXfrm rot="5400000">
        <a:off x="2889262" y="3953945"/>
        <a:ext cx="1173454" cy="3271520"/>
      </dsp:txXfrm>
    </dsp:sp>
    <dsp:sp modelId="{D4B6507E-7DF0-4493-8C84-2F653BC09E0E}">
      <dsp:nvSpPr>
        <dsp:cNvPr id="0" name=""/>
        <dsp:cNvSpPr/>
      </dsp:nvSpPr>
      <dsp:spPr>
        <a:xfrm>
          <a:off x="0" y="4856296"/>
          <a:ext cx="1840230" cy="146681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latin typeface="Times New Roman" pitchFamily="18" charset="0"/>
              <a:cs typeface="Times New Roman" pitchFamily="18" charset="0"/>
            </a:rPr>
            <a:t>Статья 19.7</a:t>
          </a:r>
          <a:endParaRPr lang="ru-RU" sz="3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4856296"/>
        <a:ext cx="1840230" cy="14668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D59B4-092D-4BB6-8921-C54928E4EA07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5BF6B-8C3A-4EE1-80D1-060F6900A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5BF6B-8C3A-4EE1-80D1-060F6900AAB5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C4E9-AD93-4B63-84F0-82B4CA7BF6AF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D8C4F-7560-4586-A013-C393C341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4211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C4E9-AD93-4B63-84F0-82B4CA7BF6AF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D8C4F-7560-4586-A013-C393C341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3538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C4E9-AD93-4B63-84F0-82B4CA7BF6AF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D8C4F-7560-4586-A013-C393C341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3469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AC29B-AD67-441F-A600-84F932153F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6EB-F40A-4353-A0AB-24A17F2D35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AC29B-AD67-441F-A600-84F932153F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6EB-F40A-4353-A0AB-24A17F2D35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AC29B-AD67-441F-A600-84F932153F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6EB-F40A-4353-A0AB-24A17F2D35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AC29B-AD67-441F-A600-84F932153F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6EB-F40A-4353-A0AB-24A17F2D35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AC29B-AD67-441F-A600-84F932153F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6EB-F40A-4353-A0AB-24A17F2D35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AC29B-AD67-441F-A600-84F932153F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6EB-F40A-4353-A0AB-24A17F2D35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AC29B-AD67-441F-A600-84F932153F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6EB-F40A-4353-A0AB-24A17F2D35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AC29B-AD67-441F-A600-84F932153F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6EB-F40A-4353-A0AB-24A17F2D35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C4E9-AD93-4B63-84F0-82B4CA7BF6AF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D8C4F-7560-4586-A013-C393C341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55045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AC29B-AD67-441F-A600-84F932153F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6EB-F40A-4353-A0AB-24A17F2D35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AC29B-AD67-441F-A600-84F932153F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6EB-F40A-4353-A0AB-24A17F2D35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AC29B-AD67-441F-A600-84F932153F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A6EB-F40A-4353-A0AB-24A17F2D35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C4E9-AD93-4B63-84F0-82B4CA7BF6AF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D8C4F-7560-4586-A013-C393C341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001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C4E9-AD93-4B63-84F0-82B4CA7BF6AF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D8C4F-7560-4586-A013-C393C341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3000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C4E9-AD93-4B63-84F0-82B4CA7BF6AF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D8C4F-7560-4586-A013-C393C341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459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C4E9-AD93-4B63-84F0-82B4CA7BF6AF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D8C4F-7560-4586-A013-C393C341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057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C4E9-AD93-4B63-84F0-82B4CA7BF6AF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D8C4F-7560-4586-A013-C393C341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183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C4E9-AD93-4B63-84F0-82B4CA7BF6AF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D8C4F-7560-4586-A013-C393C341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176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C4E9-AD93-4B63-84F0-82B4CA7BF6AF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D8C4F-7560-4586-A013-C393C341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535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8000">
              <a:schemeClr val="tx1"/>
            </a:gs>
            <a:gs pos="13000">
              <a:schemeClr val="bg2">
                <a:lumMod val="20000"/>
                <a:lumOff val="80000"/>
              </a:schemeClr>
            </a:gs>
            <a:gs pos="21001">
              <a:schemeClr val="tx1"/>
            </a:gs>
            <a:gs pos="52000">
              <a:srgbClr val="E7EFF9"/>
            </a:gs>
            <a:gs pos="56000">
              <a:schemeClr val="tx1"/>
            </a:gs>
            <a:gs pos="58000">
              <a:srgbClr val="E7EFF9"/>
            </a:gs>
            <a:gs pos="71001">
              <a:schemeClr val="tx1"/>
            </a:gs>
            <a:gs pos="94000">
              <a:schemeClr val="accent1">
                <a:lumMod val="75000"/>
              </a:schemeClr>
            </a:gs>
            <a:gs pos="100000">
              <a:schemeClr val="bg2">
                <a:lumMod val="40000"/>
                <a:lumOff val="60000"/>
              </a:schemeClr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6C4E9-AD93-4B63-84F0-82B4CA7BF6AF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D8C4F-7560-4586-A013-C393C3412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37019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AC29B-AD67-441F-A600-84F932153F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BA6EB-F40A-4353-A0AB-24A17F2D35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Квотирование рабочих мест для инвалидов в Ростовской области и обеспечение занятости инвалидов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64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41"/>
            <a:ext cx="7054552" cy="1440159"/>
          </a:xfrm>
        </p:spPr>
        <p:txBody>
          <a:bodyPr>
            <a:normAutofit fontScale="90000"/>
          </a:bodyPr>
          <a:lstStyle/>
          <a:p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 выполнении квоты для приема на работу инвалидов,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созданных или выделенных рабочих местах для трудоустройства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инвалидов в соответствии с установленной квотой для приема на работу инвалидов и о локальных нормативных актах, содержащих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сведения о данных рабочих местах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за _______________ 20__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496944" cy="4968552"/>
          </a:xfrm>
        </p:spPr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Работодатель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наименование организации/индивидуального предпринимателя)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Ф.И.О. руководителя организации/индивидуального предпринимателя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/>
            <a:endParaRPr lang="ru-RU" sz="1200" dirty="0">
              <a:solidFill>
                <a:schemeClr val="tx1"/>
              </a:solidFill>
            </a:endParaRPr>
          </a:p>
          <a:p>
            <a:r>
              <a:rPr lang="ru-RU" sz="800" dirty="0">
                <a:solidFill>
                  <a:schemeClr val="tx1"/>
                </a:solidFill>
              </a:rPr>
              <a:t> 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2492896"/>
          <a:ext cx="7920880" cy="425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4824536"/>
                <a:gridCol w="936104"/>
                <a:gridCol w="1800200"/>
              </a:tblGrid>
              <a:tr h="288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(единиц)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600700" algn="l"/>
                        </a:tabLs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документа, на основании которого внесены данные в графу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872">
                <a:tc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88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 за предыдущий месяц отчетного периода 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П-4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Численность работников, условия труда которых отнесены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 вредным и (или) опасным условиям труда по результатам аттестации рабочих мест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условиям труда или результатам специальной оценки условий труда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работников, подлежащая квотированию рабочих мест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инвалидов*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19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Размер квоты для приема на работу инвалидов в соответствии с законодательством**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указываются реквизиты локального нормативного акта, содержащего сведения о рабочих местах для инвалидов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занятых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вакантных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Общая численность работающих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796136" y="3284984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804248" y="3212976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41"/>
            <a:ext cx="7054552" cy="1440159"/>
          </a:xfrm>
        </p:spPr>
        <p:txBody>
          <a:bodyPr>
            <a:normAutofit fontScale="90000"/>
          </a:bodyPr>
          <a:lstStyle/>
          <a:p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 выполнении квоты для приема на работу инвалидов,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созданных или выделенных рабочих местах для трудоустройства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инвалидов в соответствии с установленной квотой для приема на работу инвалидов и о локальных нормативных актах, содержащих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сведения о данных рабочих местах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за _______________ 20__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496944" cy="4968552"/>
          </a:xfrm>
        </p:spPr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Работодатель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наименование организации/индивидуального предпринимателя)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Ф.И.О. руководителя организации/индивидуального предпринимателя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/>
            <a:endParaRPr lang="ru-RU" sz="1200" dirty="0">
              <a:solidFill>
                <a:schemeClr val="tx1"/>
              </a:solidFill>
            </a:endParaRPr>
          </a:p>
          <a:p>
            <a:r>
              <a:rPr lang="ru-RU" sz="800" dirty="0">
                <a:solidFill>
                  <a:schemeClr val="tx1"/>
                </a:solidFill>
              </a:rPr>
              <a:t> 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2492896"/>
          <a:ext cx="7920880" cy="43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4824536"/>
                <a:gridCol w="936104"/>
                <a:gridCol w="1800200"/>
              </a:tblGrid>
              <a:tr h="288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(единиц)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600700" algn="l"/>
                        </a:tabLs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документа, на основании которого внесены данные в графу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872">
                <a:tc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88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 за предыдущий месяц отчетного периода 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Численность работников, условия труда которых отнесены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 вредным и (или) опасным условиям труда по результатам аттестации рабочих мест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условиям труда или результатам специальной оценки условий труда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Специальная оценка условий труда от 05.12.2019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работников, подлежащая квотированию рабочих мест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инвалидов*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19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Размер квоты для приема на работу инвалидов в соответствии с законодательством**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указываются реквизиты локального нормативного акта, содержащего сведения о рабочих местах для инвалидов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занятых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вакантных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Общая численность работающих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6804248" y="3356992"/>
            <a:ext cx="1872208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868144" y="3501008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41"/>
            <a:ext cx="7054552" cy="1440159"/>
          </a:xfrm>
        </p:spPr>
        <p:txBody>
          <a:bodyPr>
            <a:normAutofit fontScale="90000"/>
          </a:bodyPr>
          <a:lstStyle/>
          <a:p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 выполнении квоты для приема на работу инвалидов,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созданных или выделенных рабочих местах для трудоустройства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инвалидов в соответствии с установленной квотой для приема на работу инвалидов и о локальных нормативных актах, содержащих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сведения о данных рабочих местах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за _______________ 20__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496944" cy="4968552"/>
          </a:xfrm>
        </p:spPr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Работодатель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наименование организации/индивидуального предпринимателя)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Ф.И.О. руководителя организации/индивидуального предпринимателя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/>
            <a:endParaRPr lang="ru-RU" sz="1200" dirty="0">
              <a:solidFill>
                <a:schemeClr val="tx1"/>
              </a:solidFill>
            </a:endParaRPr>
          </a:p>
          <a:p>
            <a:r>
              <a:rPr lang="ru-RU" sz="800" dirty="0">
                <a:solidFill>
                  <a:schemeClr val="tx1"/>
                </a:solidFill>
              </a:rPr>
              <a:t> 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2492896"/>
          <a:ext cx="7920880" cy="43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4824536"/>
                <a:gridCol w="936104"/>
                <a:gridCol w="1800200"/>
              </a:tblGrid>
              <a:tr h="288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(единиц)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600700" algn="l"/>
                        </a:tabLs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документа, на основании которого внесены данные в графу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872">
                <a:tc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88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 за предыдущий месяц отчетного периода 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Численность работников, условия труда которых отнесены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 вредным и (или) опасным условиям труда по результатам аттестации рабочих мест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условиям труда или результатам специальной оценки условий труда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Специальная оценка условий труда от 05.12.2019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работников, подлежащая квотированию рабочих мест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инвалидов*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19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Размер квоты для приема на работу инвалидов в соответствии с законодательством**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указываются реквизиты локального нормативного акта, содержащего сведения о рабочих местах для инвалидов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занятых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вакантных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Общая численность работающих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796136" y="42930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41"/>
            <a:ext cx="7054552" cy="1440159"/>
          </a:xfrm>
        </p:spPr>
        <p:txBody>
          <a:bodyPr>
            <a:normAutofit fontScale="90000"/>
          </a:bodyPr>
          <a:lstStyle/>
          <a:p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 выполнении квоты для приема на работу инвалидов,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созданных или выделенных рабочих местах для трудоустройства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инвалидов в соответствии с установленной квотой для приема на работу инвалидов и о локальных нормативных актах, содержащих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сведения о данных рабочих местах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за _______________ 20__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496944" cy="4968552"/>
          </a:xfrm>
        </p:spPr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Работодатель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наименование организации/индивидуального предпринимателя)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Ф.И.О. руководителя организации/индивидуального предпринимателя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/>
            <a:endParaRPr lang="ru-RU" sz="1200" dirty="0">
              <a:solidFill>
                <a:schemeClr val="tx1"/>
              </a:solidFill>
            </a:endParaRPr>
          </a:p>
          <a:p>
            <a:r>
              <a:rPr lang="ru-RU" sz="800" dirty="0">
                <a:solidFill>
                  <a:schemeClr val="tx1"/>
                </a:solidFill>
              </a:rPr>
              <a:t> 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2492896"/>
          <a:ext cx="7920880" cy="40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4824536"/>
                <a:gridCol w="936104"/>
                <a:gridCol w="1800200"/>
              </a:tblGrid>
              <a:tr h="288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(единиц)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600700" algn="l"/>
                        </a:tabLs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документа, на основании которого внесены данные в графу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872">
                <a:tc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88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 за предыдущий месяц отчетного периода 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Численность работников, условия труда которых отнесены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 вредным и (или) опасным условиям труда по результатам аттестации рабочих мест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условиям труда или результатам специальной оценки условий труда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Специальная оценка условий труда от 05.12.2019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работников, подлежащая квотированию рабочих мест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инвалидов*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19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Размер квоты для приема на работу инвалидов в соответствии с законодательством**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Приказ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№ 1 от 05.12.2019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занятых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вакантных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Общая численность работающих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724128" y="4653136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804248" y="4581128"/>
            <a:ext cx="1440160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41"/>
            <a:ext cx="7054552" cy="1440159"/>
          </a:xfrm>
        </p:spPr>
        <p:txBody>
          <a:bodyPr>
            <a:normAutofit fontScale="90000"/>
          </a:bodyPr>
          <a:lstStyle/>
          <a:p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 выполнении квоты для приема на работу инвалидов,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созданных или выделенных рабочих местах для трудоустройства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инвалидов в соответствии с установленной квотой для приема на работу инвалидов и о локальных нормативных актах, содержащих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сведения о данных рабочих местах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за _______________ 20__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496944" cy="4968552"/>
          </a:xfrm>
        </p:spPr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Работодатель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наименование организации/индивидуального предпринимателя)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Ф.И.О. руководителя организации/индивидуального предпринимателя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/>
            <a:endParaRPr lang="ru-RU" sz="1200" dirty="0">
              <a:solidFill>
                <a:schemeClr val="tx1"/>
              </a:solidFill>
            </a:endParaRPr>
          </a:p>
          <a:p>
            <a:r>
              <a:rPr lang="ru-RU" sz="800" dirty="0">
                <a:solidFill>
                  <a:schemeClr val="tx1"/>
                </a:solidFill>
              </a:rPr>
              <a:t> 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2492896"/>
          <a:ext cx="7920880" cy="40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4824536"/>
                <a:gridCol w="936104"/>
                <a:gridCol w="1800200"/>
              </a:tblGrid>
              <a:tr h="288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(единиц)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600700" algn="l"/>
                        </a:tabLs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документа, на основании которого внесены данные в графу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872">
                <a:tc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88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 за предыдущий месяц отчетного периода 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Численность работников, условия труда которых отнесены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 вредным и (или) опасным условиям труда по результатам аттестации рабочих мест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условиям труда или результатам специальной оценки условий труда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Специальная оценка условий труда от 05.12.2019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работников, подлежащая квотированию рабочих мест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инвалидов*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19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Размер квоты для приема на работу инвалидов в соответствии с законодательством**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Приказ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№ 1 от 05.12.2019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занятых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вакантных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Общая численность работающих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796136" y="5229200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41"/>
            <a:ext cx="7054552" cy="1440159"/>
          </a:xfrm>
        </p:spPr>
        <p:txBody>
          <a:bodyPr>
            <a:normAutofit fontScale="90000"/>
          </a:bodyPr>
          <a:lstStyle/>
          <a:p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 выполнении квоты для приема на работу инвалидов,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созданных или выделенных рабочих местах для трудоустройства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инвалидов в соответствии с установленной квотой для приема на работу инвалидов и о локальных нормативных актах, содержащих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сведения о данных рабочих местах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за _______________ 20__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496944" cy="4968552"/>
          </a:xfrm>
        </p:spPr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Работодатель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наименование организации/индивидуального предпринимателя)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Ф.И.О. руководителя организации/индивидуального предпринимателя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/>
            <a:endParaRPr lang="ru-RU" sz="1200" dirty="0">
              <a:solidFill>
                <a:schemeClr val="tx1"/>
              </a:solidFill>
            </a:endParaRPr>
          </a:p>
          <a:p>
            <a:r>
              <a:rPr lang="ru-RU" sz="800" dirty="0">
                <a:solidFill>
                  <a:schemeClr val="tx1"/>
                </a:solidFill>
              </a:rPr>
              <a:t> 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2492896"/>
          <a:ext cx="7920880" cy="40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4824536"/>
                <a:gridCol w="936104"/>
                <a:gridCol w="1800200"/>
              </a:tblGrid>
              <a:tr h="288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(единиц)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600700" algn="l"/>
                        </a:tabLs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документа, на основании которого внесены данные в графу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872">
                <a:tc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88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 за предыдущий месяц отчетного периода 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Численность работников, условия труда которых отнесены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 вредным и (или) опасным условиям труда по результатам аттестации рабочих мест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условиям труда или результатам специальной оценки условий труда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Специальная оценка условий труда от 05.12.2019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работников, подлежащая квотированию рабочих мест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инвалидов*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19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Размер квоты для приема на работу инвалидов в соответствии с законодательством**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Приказ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№ 1 от 05.12.2019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занятых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вакантных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Общая численность работающих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796136" y="5661248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41"/>
            <a:ext cx="7054552" cy="1440159"/>
          </a:xfrm>
        </p:spPr>
        <p:txBody>
          <a:bodyPr>
            <a:normAutofit fontScale="90000"/>
          </a:bodyPr>
          <a:lstStyle/>
          <a:p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 выполнении квоты для приема на работу инвалидов,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созданных или выделенных рабочих местах для трудоустройства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инвалидов в соответствии с установленной квотой для приема на работу инвалидов и о локальных нормативных актах, содержащих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сведения о данных рабочих местах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за _______________ 20__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496944" cy="4968552"/>
          </a:xfrm>
        </p:spPr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Работодатель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наименование организации/индивидуального предпринимателя)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Ф.И.О. руководителя организации/индивидуального предпринимателя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/>
            <a:endParaRPr lang="ru-RU" sz="1200" dirty="0">
              <a:solidFill>
                <a:schemeClr val="tx1"/>
              </a:solidFill>
            </a:endParaRPr>
          </a:p>
          <a:p>
            <a:r>
              <a:rPr lang="ru-RU" sz="800" dirty="0">
                <a:solidFill>
                  <a:schemeClr val="tx1"/>
                </a:solidFill>
              </a:rPr>
              <a:t> 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2492896"/>
          <a:ext cx="7920880" cy="40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4824536"/>
                <a:gridCol w="936104"/>
                <a:gridCol w="1800200"/>
              </a:tblGrid>
              <a:tr h="288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(единиц)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600700" algn="l"/>
                        </a:tabLs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документа, на основании которого внесены данные в графу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872">
                <a:tc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88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 за предыдущий месяц отчетного периода 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Численность работников, условия труда которых отнесены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 вредным и (или) опасным условиям труда по результатам аттестации рабочих мест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условиям труда или результатам специальной оценки условий труда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Специальная оценка условий труда от 05.12.2019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работников, подлежащая квотированию рабочих мест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инвалидов*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19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Размер квоты для приема на работу инвалидов в соответствии с законодательством**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Приказ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№ 1 от 05.12.2019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занятых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вакантных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Общая численность работающих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796136" y="6093296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990656" cy="936103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СВЕДЕНИЯ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 численности инвалидов, осуществляющих трудовую деятельность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организации, в том числе на рабочих местах в счет квоты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приема на работу инвалидов</a:t>
            </a:r>
            <a:r>
              <a:rPr lang="ru-RU" sz="1000" dirty="0"/>
              <a:t/>
            </a:r>
            <a:br>
              <a:rPr lang="ru-RU" sz="1000" dirty="0"/>
            </a:br>
            <a:endParaRPr lang="ru-RU" sz="1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196752"/>
            <a:ext cx="7992888" cy="4442048"/>
          </a:xfrm>
        </p:spPr>
        <p:txBody>
          <a:bodyPr>
            <a:normAutofit/>
          </a:bodyPr>
          <a:lstStyle/>
          <a:p>
            <a:endParaRPr lang="ru-RU" sz="1000" dirty="0" smtClean="0"/>
          </a:p>
          <a:p>
            <a:endParaRPr lang="ru-RU" sz="1000" dirty="0"/>
          </a:p>
          <a:p>
            <a:endParaRPr lang="ru-RU" sz="1000" dirty="0" smtClean="0"/>
          </a:p>
          <a:p>
            <a:endParaRPr lang="ru-RU" sz="1000" dirty="0"/>
          </a:p>
          <a:p>
            <a:endParaRPr lang="ru-RU" sz="1000" dirty="0" smtClean="0"/>
          </a:p>
          <a:p>
            <a:endParaRPr lang="ru-RU" sz="1000" dirty="0"/>
          </a:p>
          <a:p>
            <a:endParaRPr lang="ru-RU" sz="1000" dirty="0" smtClean="0"/>
          </a:p>
          <a:p>
            <a:endParaRPr lang="ru-RU" sz="1000" dirty="0"/>
          </a:p>
          <a:p>
            <a:endParaRPr lang="ru-RU" sz="1000" dirty="0" smtClean="0"/>
          </a:p>
          <a:p>
            <a:endParaRPr lang="ru-RU" sz="1000" dirty="0" smtClean="0"/>
          </a:p>
          <a:p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Работодатель</a:t>
            </a:r>
          </a:p>
          <a:p>
            <a:pPr algn="just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(его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представитель)		        ________________	    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_______________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(подпись)                            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(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Ф.И.О.)</a:t>
            </a:r>
          </a:p>
          <a:p>
            <a:endParaRPr lang="ru-RU" sz="1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3608" y="1340768"/>
          <a:ext cx="7344816" cy="177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954088"/>
                <a:gridCol w="1440160"/>
                <a:gridCol w="151216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Численность инвалидов, принятых на работу в отчетном периоде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Должность, на которую принят инвалид (указать наименование)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Численность уволенных инвалидов в отчетном периоде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том числе </a:t>
                      </a:r>
                      <a:b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рабочие места в счет квоты для приема </a:t>
                      </a:r>
                      <a:b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том числе </a:t>
                      </a:r>
                      <a:b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рабочих мест </a:t>
                      </a:r>
                    </a:p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счет квоты для приема </a:t>
                      </a:r>
                      <a:b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259632" y="2780928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83768" y="2780928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139952" y="2780928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724128" y="2780928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236296" y="2780928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3" y="404664"/>
            <a:ext cx="8349423" cy="5832648"/>
          </a:xfrm>
        </p:spPr>
      </p:pic>
    </p:spTree>
    <p:extLst>
      <p:ext uri="{BB962C8B-B14F-4D97-AF65-F5344CB8AC3E}">
        <p14:creationId xmlns:p14="http://schemas.microsoft.com/office/powerpoint/2010/main" xmlns="" val="295072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86" y="549274"/>
            <a:ext cx="8203186" cy="5784016"/>
          </a:xfrm>
        </p:spPr>
      </p:pic>
    </p:spTree>
    <p:extLst>
      <p:ext uri="{BB962C8B-B14F-4D97-AF65-F5344CB8AC3E}">
        <p14:creationId xmlns:p14="http://schemas.microsoft.com/office/powerpoint/2010/main" xmlns="" val="1589683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706090"/>
          </a:xfrm>
        </p:spPr>
        <p:txBody>
          <a:bodyPr>
            <a:noAutofit/>
          </a:bodyPr>
          <a:lstStyle/>
          <a:p>
            <a:r>
              <a:rPr lang="ru-RU" sz="2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Перечень НПА, содержащих обязательные требования</a:t>
            </a:r>
            <a:endParaRPr lang="ru-RU" sz="26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от 19 апреля 1991 года № 1032-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«О занятости населения в Российской Федерации»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(пункт 3 статьи 25)</a:t>
            </a:r>
          </a:p>
          <a:p>
            <a:pPr algn="just">
              <a:spcAft>
                <a:spcPts val="6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24 ноября 1995 года № 181-ФЗ «О социальной защите инвалидов в Российской Федерации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(пункт 1 части 2 статьи 24)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Областной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закон от 7 марта 2006 года № 461-ЗС «О квотировании рабочих мест для инвалидов в Ростовской области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постановление Правительства Ростовской области от 1 июня 2012 года № 476 «О порядке квотирования рабочих мест для инвалидов в Ростовской области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xmlns="" val="55072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Надзор и контроль за приемом на работу инвалидов в пределах установленной квоты с правом проведения проверок, выдачи обязательных для исполнения предписаний и составления протоколов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36504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ru-RU" sz="15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7.1-1 Закона Российской Федерации от 19 апреля 1991 года № 1032-</a:t>
            </a:r>
            <a:r>
              <a:rPr lang="en-US" sz="15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«О занятости населения в Российской Федерации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>
              <a:spcAft>
                <a:spcPts val="600"/>
              </a:spcAft>
            </a:pP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подпункт </a:t>
            </a:r>
            <a:r>
              <a:rPr lang="ru-RU" sz="15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2.1.6 Положения об 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управлении государственной службы занятости населения Ростовской </a:t>
            </a:r>
            <a:r>
              <a:rPr lang="ru-RU" sz="15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области, утвержденного постановлением Правительства Ростовской области от 9 декабря 2011 года № 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216</a:t>
            </a:r>
          </a:p>
          <a:p>
            <a:pPr algn="just">
              <a:spcAft>
                <a:spcPts val="600"/>
              </a:spcAft>
            </a:pP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Федеральный закон </a:t>
            </a:r>
            <a:r>
              <a:rPr lang="ru-RU" sz="15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26 декабря 2008 года № 294-ФЗ «О защите прав юридических лиц и индивидуальных предпринимателей при осуществлении государственного контроля (надзора) и муниципального контроля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>
              <a:spcAft>
                <a:spcPts val="600"/>
              </a:spcAft>
            </a:pPr>
            <a:r>
              <a:rPr lang="ru-RU" sz="15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Постановление Правительства Ростовской области от 28.12.2017 № </a:t>
            </a:r>
            <a:r>
              <a:rPr lang="en-US" sz="15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920</a:t>
            </a:r>
            <a:r>
              <a:rPr lang="ru-RU" sz="15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«Об утверждении Порядка организации и осуществления надзора и контроля за приемом на работу инвалидов в пределах установленной квоты с правом проведения проверок, выдачи обязательных для исполнения предписаний и составления протоколов»</a:t>
            </a:r>
          </a:p>
          <a:p>
            <a:pPr lvl="0" algn="just">
              <a:spcAft>
                <a:spcPts val="600"/>
              </a:spcAft>
            </a:pPr>
            <a:r>
              <a:rPr lang="ru-RU" sz="15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постановление </a:t>
            </a:r>
            <a:r>
              <a:rPr lang="ru-RU" sz="15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УГСЗН Ростовской области от 14 мая 2014 года № 3 «Об утверждении Административного регламента управления государственной службы занятости населения Ростовской области исполнения государственной функции </a:t>
            </a:r>
            <a:r>
              <a:rPr lang="ru-RU" sz="15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надзора и контроля за приемом на работу инвалидов в пределах установленной квоты с правом проведения проверок, выдачи обязательных для исполнения предписаний и составления протоколов</a:t>
            </a:r>
            <a:r>
              <a:rPr lang="ru-RU" sz="15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5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9322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Административный регламент 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управления государственной службы занятости населения Ростовской области исполнения государственной функции надзора и контроля за приемом на работу инвалидов в пределах установленной квоты с правом проведения проверок, выдачи обязательных для исполнения предписаний и составления протоколов,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утвержденный 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постановлением УГСЗН Ростовской области от 14 мая 2014 года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160457"/>
            <a:ext cx="8363272" cy="4436895"/>
          </a:xfrm>
        </p:spPr>
      </p:pic>
    </p:spTree>
    <p:extLst>
      <p:ext uri="{BB962C8B-B14F-4D97-AF65-F5344CB8AC3E}">
        <p14:creationId xmlns:p14="http://schemas.microsoft.com/office/powerpoint/2010/main" xmlns="" val="25421353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12477019"/>
              </p:ext>
            </p:extLst>
          </p:nvPr>
        </p:nvGraphicFramePr>
        <p:xfrm>
          <a:off x="3575050" y="273050"/>
          <a:ext cx="5111750" cy="6324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/>
                <a:ea typeface="Calibri"/>
              </a:rPr>
              <a:t>В соответствии с  пунктом 87 части 2 статьи 28.3 </a:t>
            </a:r>
            <a:r>
              <a:rPr lang="ru-RU" sz="2400" dirty="0" smtClean="0">
                <a:solidFill>
                  <a:schemeClr val="bg1"/>
                </a:solidFill>
                <a:latin typeface="Times New Roman"/>
                <a:ea typeface="Calibri"/>
              </a:rPr>
              <a:t>КоАП РФ должностные 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Calibri"/>
              </a:rPr>
              <a:t>лица УГСЗН Ростовской области наделены правом составлять протоколы об административных </a:t>
            </a:r>
            <a:r>
              <a:rPr lang="ru-RU" sz="2400" dirty="0" smtClean="0">
                <a:solidFill>
                  <a:schemeClr val="bg1"/>
                </a:solidFill>
                <a:latin typeface="Times New Roman"/>
                <a:ea typeface="Calibri"/>
              </a:rPr>
              <a:t>правонарушениях: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0193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Меры, принимаемые должностными лицами УГСЗН Ростовской области по результатам проведения проверок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466824" y="1348032"/>
            <a:ext cx="8239620" cy="4673256"/>
            <a:chOff x="466824" y="1348032"/>
            <a:chExt cx="8239620" cy="467325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67544" y="1348032"/>
              <a:ext cx="2808312" cy="5760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Плановая проверка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868144" y="1348032"/>
              <a:ext cx="2808312" cy="5760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Внеплановая проверка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2915816" y="2024844"/>
              <a:ext cx="3312368" cy="64807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Акт проверки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84344" y="2811792"/>
              <a:ext cx="2808312" cy="5760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Нарушения выявлены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898132" y="2811792"/>
              <a:ext cx="2808312" cy="5760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Нарушения не выявлены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84344" y="3717032"/>
              <a:ext cx="3799624" cy="5760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Предписание об устранении допущенного нарушения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66824" y="4581128"/>
              <a:ext cx="4969272" cy="5760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Возбуждение дела об административном правонарушении, составление протокола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66824" y="5445224"/>
              <a:ext cx="5761360" cy="5760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Направление протокола в суд</a:t>
              </a:r>
            </a:p>
          </p:txBody>
        </p:sp>
        <p:cxnSp>
          <p:nvCxnSpPr>
            <p:cNvPr id="19" name="Прямая со стрелкой 18"/>
            <p:cNvCxnSpPr>
              <a:stCxn id="6" idx="3"/>
              <a:endCxn id="7" idx="0"/>
            </p:cNvCxnSpPr>
            <p:nvPr/>
          </p:nvCxnSpPr>
          <p:spPr>
            <a:xfrm flipH="1">
              <a:off x="1888500" y="2578008"/>
              <a:ext cx="1512401" cy="233784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>
              <a:endCxn id="6" idx="1"/>
            </p:cNvCxnSpPr>
            <p:nvPr/>
          </p:nvCxnSpPr>
          <p:spPr>
            <a:xfrm>
              <a:off x="1871700" y="1924096"/>
              <a:ext cx="1529201" cy="195656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endCxn id="6" idx="7"/>
            </p:cNvCxnSpPr>
            <p:nvPr/>
          </p:nvCxnSpPr>
          <p:spPr>
            <a:xfrm flipH="1">
              <a:off x="5743099" y="1924096"/>
              <a:ext cx="1529201" cy="195656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>
              <a:endCxn id="8" idx="0"/>
            </p:cNvCxnSpPr>
            <p:nvPr/>
          </p:nvCxnSpPr>
          <p:spPr>
            <a:xfrm>
              <a:off x="5743099" y="2578008"/>
              <a:ext cx="1559189" cy="233784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1888500" y="3387856"/>
              <a:ext cx="0" cy="329176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1888500" y="4293096"/>
              <a:ext cx="0" cy="288032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>
              <a:off x="1888500" y="5157192"/>
              <a:ext cx="0" cy="288032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586806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 проведения плановых проверок юридических лиц и  индивидуальных предпринимателей на 2021 год размещен на официальном интернет-портале УГСЗН Ростовской области </a:t>
            </a:r>
            <a:endParaRPr lang="ru-RU" sz="2400" dirty="0"/>
          </a:p>
        </p:txBody>
      </p:sp>
      <p:sp>
        <p:nvSpPr>
          <p:cNvPr id="6" name="Стрелка влево 5"/>
          <p:cNvSpPr/>
          <p:nvPr/>
        </p:nvSpPr>
        <p:spPr>
          <a:xfrm>
            <a:off x="1691680" y="2276872"/>
            <a:ext cx="792088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914400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лево 6"/>
          <p:cNvSpPr/>
          <p:nvPr/>
        </p:nvSpPr>
        <p:spPr>
          <a:xfrm>
            <a:off x="1691680" y="2924944"/>
            <a:ext cx="864096" cy="72008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 проведения плановых проверок юридических лиц и  индивидуальных предпринимателей на 2021 год размещен на официальном интернет-портале УГСЗН Ростовской области </a:t>
            </a:r>
            <a:endParaRPr lang="ru-RU" sz="2400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1763688" y="4221088"/>
            <a:ext cx="978408" cy="14401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лево 5"/>
          <p:cNvSpPr/>
          <p:nvPr/>
        </p:nvSpPr>
        <p:spPr>
          <a:xfrm>
            <a:off x="1763688" y="4293096"/>
            <a:ext cx="978408" cy="14401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результатах проведенных проверок размещаются на официальном интернет-портале УГСЗН Ростовской области в разделе «Контрольно-надзорная деятельность»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71296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лево 4"/>
          <p:cNvSpPr/>
          <p:nvPr/>
        </p:nvSpPr>
        <p:spPr>
          <a:xfrm>
            <a:off x="1907704" y="4221088"/>
            <a:ext cx="792088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32687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716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трелка влево 5"/>
          <p:cNvSpPr/>
          <p:nvPr/>
        </p:nvSpPr>
        <p:spPr>
          <a:xfrm>
            <a:off x="6357950" y="1428736"/>
            <a:ext cx="792088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Мероприятия по контролю без взаимодействия с юридическими лицами, индивидуальными предпринимателями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Содержимое 4"/>
          <p:cNvGrpSpPr>
            <a:grpSpLocks noGrp="1"/>
          </p:cNvGrpSpPr>
          <p:nvPr>
            <p:ph idx="1"/>
          </p:nvPr>
        </p:nvGrpSpPr>
        <p:grpSpPr>
          <a:xfrm>
            <a:off x="457200" y="1628800"/>
            <a:ext cx="8229600" cy="4497363"/>
            <a:chOff x="466824" y="2024844"/>
            <a:chExt cx="8239620" cy="3996444"/>
          </a:xfrm>
        </p:grpSpPr>
        <p:sp>
          <p:nvSpPr>
            <p:cNvPr id="8" name="Овал 7"/>
            <p:cNvSpPr/>
            <p:nvPr/>
          </p:nvSpPr>
          <p:spPr>
            <a:xfrm>
              <a:off x="2915816" y="2024844"/>
              <a:ext cx="3312368" cy="64807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Акт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84344" y="2811792"/>
              <a:ext cx="2808312" cy="5760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Нарушения выявлены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898132" y="2811792"/>
              <a:ext cx="2808312" cy="5760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Нарушения не выявлены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84344" y="3717032"/>
              <a:ext cx="3799624" cy="5760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Предостережение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66824" y="4581128"/>
              <a:ext cx="4969272" cy="5760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Возбуждение дела об административном правонарушении, составление протокола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66824" y="5445224"/>
              <a:ext cx="5761360" cy="5760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Направление протокола в суд</a:t>
              </a:r>
            </a:p>
          </p:txBody>
        </p:sp>
        <p:cxnSp>
          <p:nvCxnSpPr>
            <p:cNvPr id="14" name="Прямая со стрелкой 13"/>
            <p:cNvCxnSpPr>
              <a:stCxn id="8" idx="3"/>
              <a:endCxn id="9" idx="0"/>
            </p:cNvCxnSpPr>
            <p:nvPr/>
          </p:nvCxnSpPr>
          <p:spPr>
            <a:xfrm flipH="1">
              <a:off x="1888500" y="2578008"/>
              <a:ext cx="1512401" cy="233784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>
              <a:endCxn id="10" idx="0"/>
            </p:cNvCxnSpPr>
            <p:nvPr/>
          </p:nvCxnSpPr>
          <p:spPr>
            <a:xfrm>
              <a:off x="5743099" y="2578008"/>
              <a:ext cx="1559189" cy="233784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1888500" y="3387856"/>
              <a:ext cx="0" cy="329176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1888500" y="4293096"/>
              <a:ext cx="0" cy="288032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1888500" y="5157192"/>
              <a:ext cx="0" cy="288032"/>
            </a:xfrm>
            <a:prstGeom prst="straightConnector1">
              <a:avLst/>
            </a:prstGeom>
            <a:ln w="635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9733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Обязанности работодателей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соответствии с установленной квотой для приема на работу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инвалидов</a:t>
            </a: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создавать или выделять рабочие места для трудоустройства инвалидов и принимать локальные нормативные акты, содержащие сведения о данных рабочих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местах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создавать инвалидам условия труда в соответствии с индивидуальной программой реабилитации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инвалида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предоставлять ежемесячно органам службы занятости населения в установленном Правительством Ростовской области порядке информацию, необходимую для организации занятости инвалидов и выполнения квоты для приема на работу инвалидов</a:t>
            </a:r>
          </a:p>
        </p:txBody>
      </p:sp>
    </p:spTree>
    <p:extLst>
      <p:ext uri="{BB962C8B-B14F-4D97-AF65-F5344CB8AC3E}">
        <p14:creationId xmlns:p14="http://schemas.microsoft.com/office/powerpoint/2010/main" xmlns="" val="176171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indent="361950" algn="l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Работодатели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выполняя установленную квоту для приема на работу инвалидов, представляют в центры занятости населения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ежемесячно,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 5-го числа 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следующего за отчетным месяца, </a:t>
            </a:r>
            <a:r>
              <a:rPr lang="ru-RU" sz="18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наличии вакантных рабочих мест (должностей) в счет установленной квоты для приема на работу инвалидов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 форме согласно приложению № 1 к Порядку квотирования рабочих мест для инвалидов в Ростовской области;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ежемесячно,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 5-го числа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следующего за отчетным месяца, </a:t>
            </a:r>
            <a:r>
              <a:rPr lang="ru-RU" sz="18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информацию о выполнении квоты для приема на работу инвалидов, созданных или выделенных рабочих местах для трудоустройства инвалидов в соответствии с установленной квотой для приема на работу инвалидов и о локальных нормативных актах, содержащих сведения о данных рабочих местах,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 форме согласно приложению № 2 к Порядку квотирования рабочих мест для инвалидов в Ростовской области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060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8000">
              <a:schemeClr val="tx1"/>
            </a:gs>
            <a:gs pos="13000">
              <a:schemeClr val="bg2">
                <a:lumMod val="20000"/>
                <a:lumOff val="80000"/>
              </a:schemeClr>
            </a:gs>
            <a:gs pos="21001">
              <a:schemeClr val="tx1"/>
            </a:gs>
            <a:gs pos="52000">
              <a:srgbClr val="E7EFF9"/>
            </a:gs>
            <a:gs pos="56000">
              <a:schemeClr val="tx1"/>
            </a:gs>
            <a:gs pos="58000">
              <a:schemeClr val="accent1">
                <a:lumMod val="40000"/>
                <a:lumOff val="60000"/>
              </a:schemeClr>
            </a:gs>
            <a:gs pos="71001">
              <a:srgbClr val="B6CBE4"/>
            </a:gs>
            <a:gs pos="94000">
              <a:schemeClr val="accent1">
                <a:lumMod val="75000"/>
              </a:schemeClr>
            </a:gs>
            <a:gs pos="100000">
              <a:schemeClr val="bg2">
                <a:lumMod val="40000"/>
                <a:lumOff val="60000"/>
              </a:schemeClr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Информация для работодателей размещена 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официальном интернет-портале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УГСЗН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Ростовской области</a:t>
            </a:r>
          </a:p>
        </p:txBody>
      </p:sp>
      <p:pic>
        <p:nvPicPr>
          <p:cNvPr id="6" name="Содержимое 5" descr="Вкладка работодателям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6205" y="1600200"/>
            <a:ext cx="7991589" cy="4525963"/>
          </a:xfrm>
        </p:spPr>
      </p:pic>
      <p:sp>
        <p:nvSpPr>
          <p:cNvPr id="7" name="Стрелка вправо 6"/>
          <p:cNvSpPr/>
          <p:nvPr/>
        </p:nvSpPr>
        <p:spPr>
          <a:xfrm>
            <a:off x="1979712" y="3573016"/>
            <a:ext cx="720080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52737"/>
            <a:ext cx="924546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лево 9"/>
          <p:cNvSpPr/>
          <p:nvPr/>
        </p:nvSpPr>
        <p:spPr>
          <a:xfrm>
            <a:off x="1763688" y="2852936"/>
            <a:ext cx="792088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20351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Формы документов для работодателей размещены 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официальном интернет-портале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УГСЗН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Ростовской области</a:t>
            </a:r>
          </a:p>
        </p:txBody>
      </p:sp>
      <p:pic>
        <p:nvPicPr>
          <p:cNvPr id="6" name="Содержимое 5" descr="Вкладка работодателя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6205" y="1600200"/>
            <a:ext cx="7991589" cy="4525963"/>
          </a:xfrm>
        </p:spPr>
      </p:pic>
      <p:sp>
        <p:nvSpPr>
          <p:cNvPr id="7" name="Стрелка вправо 6"/>
          <p:cNvSpPr/>
          <p:nvPr/>
        </p:nvSpPr>
        <p:spPr>
          <a:xfrm>
            <a:off x="1979712" y="3573016"/>
            <a:ext cx="720080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>
            <a:off x="1763688" y="2852936"/>
            <a:ext cx="792088" cy="21602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8784977" cy="56886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7020272" y="4509120"/>
            <a:ext cx="1944216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164288" y="5229200"/>
            <a:ext cx="1656184" cy="8423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03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41"/>
            <a:ext cx="7054552" cy="1440159"/>
          </a:xfrm>
        </p:spPr>
        <p:txBody>
          <a:bodyPr>
            <a:normAutofit fontScale="90000"/>
          </a:bodyPr>
          <a:lstStyle/>
          <a:p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 выполнении квоты для приема на работу инвалидов,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созданных или выделенных рабочих местах для трудоустройства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инвалидов в соответствии с установленной квотой для приема на работу инвалидов и о локальных нормативных актах, содержащих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сведения о данных рабочих местах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за _______________ 20__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496944" cy="4968552"/>
          </a:xfrm>
        </p:spPr>
        <p:txBody>
          <a:bodyPr>
            <a:normAutofit/>
          </a:bodyPr>
          <a:lstStyle/>
          <a:p>
            <a:pPr algn="l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Работодатель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наименование организации/индивидуального предпринимателя)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_________________________________________________________________________________________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(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Ф.И.О. руководителя организации/индивидуального предпринимателя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/>
            <a:endParaRPr lang="ru-RU" sz="1200" dirty="0">
              <a:solidFill>
                <a:schemeClr val="tx1"/>
              </a:solidFill>
            </a:endParaRPr>
          </a:p>
          <a:p>
            <a:r>
              <a:rPr lang="ru-RU" sz="800" dirty="0">
                <a:solidFill>
                  <a:schemeClr val="tx1"/>
                </a:solidFill>
              </a:rPr>
              <a:t> 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2492896"/>
          <a:ext cx="7920880" cy="425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4824536"/>
                <a:gridCol w="936104"/>
                <a:gridCol w="1800200"/>
              </a:tblGrid>
              <a:tr h="288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(единиц)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600700" algn="l"/>
                        </a:tabLs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документа, на основании которого внесены данные в графу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872">
                <a:tc>
                  <a:txBody>
                    <a:bodyPr/>
                    <a:lstStyle/>
                    <a:p>
                      <a:pPr algn="ctr"/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88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 за предыдущий месяц отчетного периода 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Численность работников, условия труда которых отнесены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 вредным и (или) опасным условиям труда по результатам аттестации рабочих мест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условиям труда или результатам специальной оценки условий труда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Среднесписочная численность работников, подлежащая квотированию рабочих мест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инвалидов*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19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Размер квоты для приема на работу инвалидов в соответствии с законодательством**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указываются реквизиты локального нормативного акта, содержащего сведения о рабочих местах для инвалидов</a:t>
                      </a:r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занятых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вакантных рабочих мест в счет квоты для приема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работу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4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Общая численность работающих инвалидов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16784" t="18451" r="13919" b="8896"/>
          <a:stretch>
            <a:fillRect/>
          </a:stretch>
        </p:blipFill>
        <p:spPr bwMode="auto">
          <a:xfrm>
            <a:off x="179513" y="188640"/>
            <a:ext cx="8784975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3973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13075" t="19769" r="17522" b="25190"/>
          <a:stretch>
            <a:fillRect/>
          </a:stretch>
        </p:blipFill>
        <p:spPr bwMode="auto">
          <a:xfrm>
            <a:off x="0" y="116632"/>
            <a:ext cx="9144000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5220072" y="2420888"/>
            <a:ext cx="914400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1643</TotalTime>
  <Words>1920</Words>
  <Application>Microsoft Office PowerPoint</Application>
  <PresentationFormat>Экран (4:3)</PresentationFormat>
  <Paragraphs>378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Тема Office</vt:lpstr>
      <vt:lpstr>1_Тема Office</vt:lpstr>
      <vt:lpstr>Квотирование рабочих мест для инвалидов в Ростовской области и обеспечение занятости инвалидов</vt:lpstr>
      <vt:lpstr>Перечень НПА, содержащих обязательные требования</vt:lpstr>
      <vt:lpstr>Обязанности работодателей в соответствии с установленной квотой для приема на работу инвалидов</vt:lpstr>
      <vt:lpstr>Работодатели, выполняя установленную квоту для приема на работу инвалидов, представляют в центры занятости населения:</vt:lpstr>
      <vt:lpstr>Информация для работодателей размещена  на официальном интернет-портале УГСЗН Ростовской области</vt:lpstr>
      <vt:lpstr>Формы документов для работодателей размещены  на официальном интернет-портале УГСЗН Ростовской области</vt:lpstr>
      <vt:lpstr>   ИНФОРМАЦИЯ о выполнении квоты для приема на работу инвалидов, созданных или выделенных рабочих местах для трудоустройства инвалидов в соответствии с установленной квотой для приема на работу инвалидов и о локальных нормативных актах, содержащих сведения о данных рабочих местах  за _______________ 20__ г. </vt:lpstr>
      <vt:lpstr>Спасибо за внимание!</vt:lpstr>
      <vt:lpstr>Слайд 9</vt:lpstr>
      <vt:lpstr>   ИНФОРМАЦИЯ о выполнении квоты для приема на работу инвалидов, созданных или выделенных рабочих местах для трудоустройства инвалидов в соответствии с установленной квотой для приема на работу инвалидов и о локальных нормативных актах, содержащих сведения о данных рабочих местах  за _______________ 20__ г. </vt:lpstr>
      <vt:lpstr>   ИНФОРМАЦИЯ о выполнении квоты для приема на работу инвалидов, созданных или выделенных рабочих местах для трудоустройства инвалидов в соответствии с установленной квотой для приема на работу инвалидов и о локальных нормативных актах, содержащих сведения о данных рабочих местах  за _______________ 20__ г. </vt:lpstr>
      <vt:lpstr>   ИНФОРМАЦИЯ о выполнении квоты для приема на работу инвалидов, созданных или выделенных рабочих местах для трудоустройства инвалидов в соответствии с установленной квотой для приема на работу инвалидов и о локальных нормативных актах, содержащих сведения о данных рабочих местах  за _______________ 20__ г. </vt:lpstr>
      <vt:lpstr>   ИНФОРМАЦИЯ о выполнении квоты для приема на работу инвалидов, созданных или выделенных рабочих местах для трудоустройства инвалидов в соответствии с установленной квотой для приема на работу инвалидов и о локальных нормативных актах, содержащих сведения о данных рабочих местах  за _______________ 20__ г. </vt:lpstr>
      <vt:lpstr>   ИНФОРМАЦИЯ о выполнении квоты для приема на работу инвалидов, созданных или выделенных рабочих местах для трудоустройства инвалидов в соответствии с установленной квотой для приема на работу инвалидов и о локальных нормативных актах, содержащих сведения о данных рабочих местах  за _______________ 20__ г. </vt:lpstr>
      <vt:lpstr>   ИНФОРМАЦИЯ о выполнении квоты для приема на работу инвалидов, созданных или выделенных рабочих местах для трудоустройства инвалидов в соответствии с установленной квотой для приема на работу инвалидов и о локальных нормативных актах, содержащих сведения о данных рабочих местах  за _______________ 20__ г. </vt:lpstr>
      <vt:lpstr>   ИНФОРМАЦИЯ о выполнении квоты для приема на работу инвалидов, созданных или выделенных рабочих местах для трудоустройства инвалидов в соответствии с установленной квотой для приема на работу инвалидов и о локальных нормативных актах, содержащих сведения о данных рабочих местах  за _______________ 20__ г. </vt:lpstr>
      <vt:lpstr>СВЕДЕНИЯ  о численности инвалидов, осуществляющих трудовую деятельность  в организации, в том числе на рабочих местах в счет квоты  для приема на работу инвалидов </vt:lpstr>
      <vt:lpstr>Слайд 18</vt:lpstr>
      <vt:lpstr>Слайд 19</vt:lpstr>
      <vt:lpstr>Надзор и контроль за приемом на работу инвалидов в пределах установленной квоты с правом проведения проверок, выдачи обязательных для исполнения предписаний и составления протоколов</vt:lpstr>
      <vt:lpstr>Административный регламент управления государственной службы занятости населения Ростовской области исполнения государственной функции надзора и контроля за приемом на работу инвалидов в пределах установленной квоты с правом проведения проверок, выдачи обязательных для исполнения предписаний и составления протоколов, утвержденный постановлением УГСЗН Ростовской области от 14 мая 2014 года № 3</vt:lpstr>
      <vt:lpstr>Слайд 22</vt:lpstr>
      <vt:lpstr>Меры, принимаемые должностными лицами УГСЗН Ростовской области по результатам проведения проверок</vt:lpstr>
      <vt:lpstr>План проведения плановых проверок юридических лиц и  индивидуальных предпринимателей на 2021 год размещен на официальном интернет-портале УГСЗН Ростовской области </vt:lpstr>
      <vt:lpstr>План проведения плановых проверок юридических лиц и  индивидуальных предпринимателей на 2021 год размещен на официальном интернет-портале УГСЗН Ростовской области </vt:lpstr>
      <vt:lpstr>Сведения о результатах проведенных проверок размещаются на официальном интернет-портале УГСЗН Ростовской области в разделе «Контрольно-надзорная деятельность»</vt:lpstr>
      <vt:lpstr>Слайд 27</vt:lpstr>
      <vt:lpstr>Мероприятия по контролю без взаимодействия с юридическими лицами, индивидуальными предпринимателями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Маргарита</dc:creator>
  <cp:lastModifiedBy>v_kurinnoy</cp:lastModifiedBy>
  <cp:revision>158</cp:revision>
  <dcterms:created xsi:type="dcterms:W3CDTF">2015-12-04T16:43:02Z</dcterms:created>
  <dcterms:modified xsi:type="dcterms:W3CDTF">2020-12-08T08:55:37Z</dcterms:modified>
</cp:coreProperties>
</file>