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4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09" autoAdjust="0"/>
    <p:restoredTop sz="86429" autoAdjust="0"/>
  </p:normalViewPr>
  <p:slideViewPr>
    <p:cSldViewPr>
      <p:cViewPr>
        <p:scale>
          <a:sx n="90" d="100"/>
          <a:sy n="90" d="100"/>
        </p:scale>
        <p:origin x="-2490" y="-6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436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EFD9D-FDFA-4720-BC29-66425320971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23155-5E46-4F0D-8E10-D7A60D12B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EFD9D-FDFA-4720-BC29-66425320971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23155-5E46-4F0D-8E10-D7A60D12B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EFD9D-FDFA-4720-BC29-66425320971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23155-5E46-4F0D-8E10-D7A60D12B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EFD9D-FDFA-4720-BC29-66425320971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23155-5E46-4F0D-8E10-D7A60D12B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EFD9D-FDFA-4720-BC29-66425320971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23155-5E46-4F0D-8E10-D7A60D12B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EFD9D-FDFA-4720-BC29-66425320971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23155-5E46-4F0D-8E10-D7A60D12B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EFD9D-FDFA-4720-BC29-66425320971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23155-5E46-4F0D-8E10-D7A60D12B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EFD9D-FDFA-4720-BC29-66425320971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23155-5E46-4F0D-8E10-D7A60D12B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EFD9D-FDFA-4720-BC29-66425320971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23155-5E46-4F0D-8E10-D7A60D12B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EFD9D-FDFA-4720-BC29-66425320971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23155-5E46-4F0D-8E10-D7A60D12B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4EFD9D-FDFA-4720-BC29-66425320971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823155-5E46-4F0D-8E10-D7A60D12B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EFD9D-FDFA-4720-BC29-664253209712}" type="datetimeFigureOut">
              <a:rPr lang="ru-RU" smtClean="0"/>
              <a:pPr/>
              <a:t>08.04.2021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823155-5E46-4F0D-8E10-D7A60D12BB5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772816"/>
            <a:ext cx="889248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ahoma" pitchFamily="34" charset="0"/>
                <a:cs typeface="Tahoma" pitchFamily="34" charset="0"/>
              </a:rPr>
              <a:t>Алгоритм действий работодателя  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ru-RU" dirty="0" smtClean="0">
                <a:latin typeface="Tahoma" pitchFamily="34" charset="0"/>
                <a:cs typeface="Tahoma" pitchFamily="34" charset="0"/>
              </a:rPr>
            </a:br>
            <a:r>
              <a:rPr lang="ru-RU" sz="2400" dirty="0" smtClean="0">
                <a:latin typeface="Tahoma" pitchFamily="34" charset="0"/>
                <a:cs typeface="Tahoma" pitchFamily="34" charset="0"/>
              </a:rPr>
              <a:t>(юридические лица и индивидуальные предприниматели,</a:t>
            </a:r>
            <a:br>
              <a:rPr lang="ru-RU" sz="2400" dirty="0" smtClean="0">
                <a:latin typeface="Tahoma" pitchFamily="34" charset="0"/>
                <a:cs typeface="Tahoma" pitchFamily="34" charset="0"/>
              </a:rPr>
            </a:br>
            <a:r>
              <a:rPr lang="ru-RU" sz="2400" dirty="0" smtClean="0">
                <a:latin typeface="Tahoma" pitchFamily="34" charset="0"/>
                <a:cs typeface="Tahoma" pitchFamily="34" charset="0"/>
              </a:rPr>
              <a:t> зарегистрированные до 01.01.2021 года),</a:t>
            </a:r>
            <a:br>
              <a:rPr lang="ru-RU" sz="2400" dirty="0" smtClean="0">
                <a:latin typeface="Tahoma" pitchFamily="34" charset="0"/>
                <a:cs typeface="Tahoma" pitchFamily="34" charset="0"/>
              </a:rPr>
            </a:br>
            <a:r>
              <a:rPr lang="ru-RU" b="1" dirty="0">
                <a:latin typeface="Tahoma" pitchFamily="34" charset="0"/>
                <a:cs typeface="Tahoma" pitchFamily="34" charset="0"/>
              </a:rPr>
              <a:t>желающего получить субсидию при трудоустройстве безработных граждан</a:t>
            </a:r>
          </a:p>
        </p:txBody>
      </p:sp>
      <p:pic>
        <p:nvPicPr>
          <p:cNvPr id="4" name="Рисунок 3" descr="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768" y="4365104"/>
            <a:ext cx="4572000" cy="22860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4719391" y="6611779"/>
            <a:ext cx="442460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000" dirty="0" smtClean="0"/>
              <a:t>* Рекомендуется органами службы занятости населения Ростовской области </a:t>
            </a: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404664"/>
            <a:ext cx="8784976" cy="1008112"/>
          </a:xfrm>
          <a:prstGeom prst="roundRect">
            <a:avLst/>
          </a:prstGeom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632848" cy="114300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Цель предоставления субсидии</a:t>
            </a:r>
            <a:endParaRPr lang="ru-RU" sz="32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23528" y="2956956"/>
            <a:ext cx="4580981" cy="895315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ahoma" pitchFamily="34" charset="0"/>
                <a:cs typeface="Tahoma" pitchFamily="34" charset="0"/>
              </a:rPr>
              <a:t>на </a:t>
            </a:r>
            <a:r>
              <a:rPr lang="ru-RU" sz="1400" dirty="0">
                <a:latin typeface="Tahoma" pitchFamily="34" charset="0"/>
                <a:cs typeface="Tahoma" pitchFamily="34" charset="0"/>
              </a:rPr>
              <a:t>1 января 2021 г. были зарегистрированы в качестве безработных  граждан в органах службы занятости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39092" y="4844376"/>
            <a:ext cx="4592948" cy="187220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ahoma" pitchFamily="34" charset="0"/>
                <a:cs typeface="Tahoma" pitchFamily="34" charset="0"/>
              </a:rPr>
              <a:t>на </a:t>
            </a:r>
            <a:r>
              <a:rPr lang="ru-RU" sz="1400" dirty="0">
                <a:latin typeface="Tahoma" pitchFamily="34" charset="0"/>
                <a:cs typeface="Tahoma" pitchFamily="34" charset="0"/>
              </a:rPr>
              <a:t>дату заключения трудового договора с работодателем не имели работы, не были зарегистрированы в качестве индивидуального предпринимателя, главы крестьянского (фермерского) хозяйства, единоличного исполнительного органа юридического лица, а также </a:t>
            </a:r>
            <a:r>
              <a:rPr lang="ru-RU" sz="1400" dirty="0" smtClean="0">
                <a:latin typeface="Tahoma" pitchFamily="34" charset="0"/>
                <a:cs typeface="Tahoma" pitchFamily="34" charset="0"/>
              </a:rPr>
              <a:t>не применяли специальный налоговый режим «Налог на профессиональный доход»</a:t>
            </a:r>
            <a:endParaRPr lang="ru-RU" sz="14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23528" y="4005064"/>
            <a:ext cx="4592856" cy="72008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Tahoma" pitchFamily="34" charset="0"/>
                <a:cs typeface="Tahoma" pitchFamily="34" charset="0"/>
              </a:rPr>
              <a:t>на </a:t>
            </a:r>
            <a:r>
              <a:rPr lang="ru-RU" sz="1400" dirty="0">
                <a:latin typeface="Tahoma" pitchFamily="34" charset="0"/>
                <a:cs typeface="Tahoma" pitchFamily="34" charset="0"/>
              </a:rPr>
              <a:t>дату направления органами службы занятости для </a:t>
            </a:r>
            <a:r>
              <a:rPr lang="ru-RU" sz="1400" dirty="0" smtClean="0">
                <a:latin typeface="Tahoma" pitchFamily="34" charset="0"/>
                <a:cs typeface="Tahoma" pitchFamily="34" charset="0"/>
              </a:rPr>
              <a:t>трудоустройств</a:t>
            </a:r>
            <a:r>
              <a:rPr lang="ru-RU" sz="1400" dirty="0">
                <a:latin typeface="Tahoma" pitchFamily="34" charset="0"/>
                <a:cs typeface="Tahoma" pitchFamily="34" charset="0"/>
              </a:rPr>
              <a:t>а</a:t>
            </a:r>
            <a:r>
              <a:rPr lang="ru-RU" sz="14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sz="1400" dirty="0">
                <a:latin typeface="Tahoma" pitchFamily="34" charset="0"/>
                <a:cs typeface="Tahoma" pitchFamily="34" charset="0"/>
              </a:rPr>
              <a:t>к работодателю являлись безработными гражданами</a:t>
            </a:r>
          </a:p>
        </p:txBody>
      </p:sp>
      <p:sp>
        <p:nvSpPr>
          <p:cNvPr id="20" name="Стрелка вниз 19"/>
          <p:cNvSpPr/>
          <p:nvPr/>
        </p:nvSpPr>
        <p:spPr>
          <a:xfrm>
            <a:off x="2410691" y="2600696"/>
            <a:ext cx="142503" cy="33326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55576" y="1426920"/>
            <a:ext cx="7776864" cy="115212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ahoma" pitchFamily="34" charset="0"/>
                <a:cs typeface="Tahoma" pitchFamily="34" charset="0"/>
              </a:rPr>
              <a:t>Частичная компенсация затрат работодателя на выплату заработной платы работникам из числа трудоустроенных безработных граждан, которые отвечают критериям</a:t>
            </a:r>
            <a:endParaRPr lang="ru-RU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3" name="Стрелка вправо 22"/>
          <p:cNvSpPr/>
          <p:nvPr/>
        </p:nvSpPr>
        <p:spPr>
          <a:xfrm>
            <a:off x="107504" y="3140968"/>
            <a:ext cx="216024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право 23"/>
          <p:cNvSpPr/>
          <p:nvPr/>
        </p:nvSpPr>
        <p:spPr>
          <a:xfrm>
            <a:off x="107504" y="4221088"/>
            <a:ext cx="216024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>
            <a:off x="107504" y="5685631"/>
            <a:ext cx="216024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07504" y="3212976"/>
            <a:ext cx="72008" cy="25922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5220072" y="2924944"/>
            <a:ext cx="3456384" cy="3712404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 b="1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sz="1400" b="1" dirty="0" smtClean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endParaRPr lang="ru-RU" sz="1400" b="1" dirty="0" smtClean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ВАЖНО!</a:t>
            </a:r>
          </a:p>
          <a:p>
            <a:pPr algn="ctr"/>
            <a:r>
              <a:rPr lang="ru-RU" sz="1400" b="1" dirty="0" smtClean="0">
                <a:latin typeface="Tahoma" pitchFamily="34" charset="0"/>
                <a:cs typeface="Tahoma" pitchFamily="34" charset="0"/>
              </a:rPr>
              <a:t>Трудоустройство должно осуществляться  на постоянную основу</a:t>
            </a:r>
          </a:p>
          <a:p>
            <a:pPr algn="ctr"/>
            <a:r>
              <a:rPr lang="ru-RU" sz="1400" b="1" dirty="0" smtClean="0">
                <a:latin typeface="Tahoma" pitchFamily="34" charset="0"/>
                <a:cs typeface="Tahoma" pitchFamily="34" charset="0"/>
              </a:rPr>
              <a:t>на условиях полного рабочего дня с заработной платой принятых на работу в рамках программы безработных граждан не ниже величины МРОТ.</a:t>
            </a:r>
          </a:p>
          <a:p>
            <a:pPr algn="ctr"/>
            <a:endParaRPr lang="ru-RU" sz="1400" b="1" dirty="0" smtClean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400" b="1" dirty="0" smtClean="0">
                <a:latin typeface="Tahoma" pitchFamily="34" charset="0"/>
                <a:cs typeface="Tahoma" pitchFamily="34" charset="0"/>
              </a:rPr>
              <a:t>На 15 декабря 2021 года  не менее 80 % численности трудоустроенных  безработных граждан должны сохранить занятость</a:t>
            </a:r>
          </a:p>
          <a:p>
            <a:pPr algn="ctr"/>
            <a:endParaRPr lang="ru-RU" sz="1400" b="1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sz="1400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sz="1400" dirty="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7" name="Стрелка вниз 26"/>
          <p:cNvSpPr/>
          <p:nvPr/>
        </p:nvSpPr>
        <p:spPr>
          <a:xfrm>
            <a:off x="6894247" y="2583983"/>
            <a:ext cx="142503" cy="33326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179512" y="404664"/>
            <a:ext cx="8784976" cy="1008112"/>
          </a:xfrm>
          <a:prstGeom prst="roundRect">
            <a:avLst/>
          </a:prstGeom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Размер и порядок предоставления</a:t>
            </a:r>
            <a:endParaRPr lang="ru-RU" sz="32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39552" y="1556792"/>
            <a:ext cx="3960440" cy="576064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ahoma" pitchFamily="34" charset="0"/>
                <a:cs typeface="Tahoma" pitchFamily="34" charset="0"/>
              </a:rPr>
              <a:t>Размер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644008" y="1556792"/>
            <a:ext cx="3960440" cy="576064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atin typeface="Tahoma" pitchFamily="34" charset="0"/>
                <a:cs typeface="Tahoma" pitchFamily="34" charset="0"/>
              </a:rPr>
              <a:t>Предоставление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67544" y="2348880"/>
            <a:ext cx="4032448" cy="42484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ahoma" pitchFamily="34" charset="0"/>
                <a:cs typeface="Tahoma" pitchFamily="34" charset="0"/>
              </a:rPr>
              <a:t>величина минимального размера оплаты труда</a:t>
            </a:r>
            <a:r>
              <a:rPr lang="ru-RU" dirty="0" smtClean="0">
                <a:latin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ru-RU" sz="1600" dirty="0" smtClean="0">
                <a:latin typeface="Tahoma" pitchFamily="34" charset="0"/>
                <a:cs typeface="Tahoma" pitchFamily="34" charset="0"/>
              </a:rPr>
              <a:t>(установлен Федеральным законом «О минимальном размере оплаты труда»),</a:t>
            </a:r>
          </a:p>
          <a:p>
            <a:pPr algn="ctr"/>
            <a:r>
              <a:rPr lang="ru-RU" b="1" dirty="0" smtClean="0">
                <a:latin typeface="Tahoma" pitchFamily="34" charset="0"/>
                <a:cs typeface="Tahoma" pitchFamily="34" charset="0"/>
              </a:rPr>
              <a:t>увеличенная на сумму  страховых взносов </a:t>
            </a:r>
            <a:br>
              <a:rPr lang="ru-RU" b="1" dirty="0" smtClean="0">
                <a:latin typeface="Tahoma" pitchFamily="34" charset="0"/>
                <a:cs typeface="Tahoma" pitchFamily="34" charset="0"/>
              </a:rPr>
            </a:br>
            <a:r>
              <a:rPr lang="ru-RU" sz="1600" dirty="0" smtClean="0">
                <a:latin typeface="Tahoma" pitchFamily="34" charset="0"/>
                <a:cs typeface="Tahoma" pitchFamily="34" charset="0"/>
              </a:rPr>
              <a:t>в государственные внебюджетные фонды,</a:t>
            </a:r>
          </a:p>
          <a:p>
            <a:pPr algn="ctr"/>
            <a:r>
              <a:rPr lang="ru-RU" b="1" dirty="0" smtClean="0">
                <a:latin typeface="Tahoma" pitchFamily="34" charset="0"/>
                <a:cs typeface="Tahoma" pitchFamily="34" charset="0"/>
              </a:rPr>
              <a:t>за каждого трудоустроенного безработного гражданина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644008" y="4869160"/>
            <a:ext cx="4104456" cy="172819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b="1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b="1" dirty="0" smtClean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600" b="1" dirty="0" smtClean="0">
                <a:latin typeface="Tahoma" pitchFamily="34" charset="0"/>
                <a:cs typeface="Tahoma" pitchFamily="34" charset="0"/>
              </a:rPr>
              <a:t>по истечении</a:t>
            </a:r>
            <a:br>
              <a:rPr lang="ru-RU" sz="1600" b="1" dirty="0" smtClean="0">
                <a:latin typeface="Tahoma" pitchFamily="34" charset="0"/>
                <a:cs typeface="Tahoma" pitchFamily="34" charset="0"/>
              </a:rPr>
            </a:br>
            <a:r>
              <a:rPr lang="ru-RU" sz="1600" b="1" dirty="0" smtClean="0">
                <a:latin typeface="Tahoma" pitchFamily="34" charset="0"/>
                <a:cs typeface="Tahoma" pitchFamily="34" charset="0"/>
              </a:rPr>
              <a:t> 1-го, 3-го, 6-го</a:t>
            </a:r>
            <a:br>
              <a:rPr lang="ru-RU" sz="1600" b="1" dirty="0" smtClean="0">
                <a:latin typeface="Tahoma" pitchFamily="34" charset="0"/>
                <a:cs typeface="Tahoma" pitchFamily="34" charset="0"/>
              </a:rPr>
            </a:br>
            <a:r>
              <a:rPr lang="ru-RU" sz="1600" b="1" dirty="0" smtClean="0">
                <a:latin typeface="Tahoma" pitchFamily="34" charset="0"/>
                <a:cs typeface="Tahoma" pitchFamily="34" charset="0"/>
              </a:rPr>
              <a:t> месяца работы трудоустроенного безработного гражданина</a:t>
            </a:r>
          </a:p>
          <a:p>
            <a:pPr algn="ctr"/>
            <a:endParaRPr lang="ru-RU" sz="1000" b="1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b="1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b="1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b="1" dirty="0" smtClean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b="1" dirty="0" smtClean="0">
                <a:latin typeface="Tahoma" pitchFamily="34" charset="0"/>
                <a:cs typeface="Tahoma" pitchFamily="34" charset="0"/>
              </a:rPr>
              <a:t> 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644008" y="2348880"/>
            <a:ext cx="4104456" cy="244827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ahoma" pitchFamily="34" charset="0"/>
                <a:cs typeface="Tahoma" pitchFamily="34" charset="0"/>
              </a:rPr>
              <a:t>Фондом социального страхования Российской Федерации </a:t>
            </a:r>
          </a:p>
          <a:p>
            <a:pPr algn="ctr"/>
            <a:r>
              <a:rPr lang="ru-RU" sz="1600" dirty="0" smtClean="0">
                <a:latin typeface="Tahoma" pitchFamily="34" charset="0"/>
                <a:cs typeface="Tahoma" pitchFamily="34" charset="0"/>
              </a:rPr>
              <a:t>(без заключения соглашения </a:t>
            </a:r>
          </a:p>
          <a:p>
            <a:pPr algn="ctr"/>
            <a:r>
              <a:rPr lang="ru-RU" sz="1600" dirty="0" smtClean="0">
                <a:latin typeface="Tahoma" pitchFamily="34" charset="0"/>
                <a:cs typeface="Tahoma" pitchFamily="34" charset="0"/>
              </a:rPr>
              <a:t>о представлении субсидии) </a:t>
            </a:r>
          </a:p>
          <a:p>
            <a:pPr algn="ctr"/>
            <a:r>
              <a:rPr lang="ru-RU" sz="1600" b="1" dirty="0" smtClean="0">
                <a:latin typeface="Tahoma" pitchFamily="34" charset="0"/>
                <a:cs typeface="Tahoma" pitchFamily="34" charset="0"/>
              </a:rPr>
              <a:t>путем перечисления на расчетный счет работодателя, открытый в российской кредитной организации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трелка вправо 19"/>
          <p:cNvSpPr/>
          <p:nvPr/>
        </p:nvSpPr>
        <p:spPr>
          <a:xfrm rot="10800000">
            <a:off x="4427984" y="4221088"/>
            <a:ext cx="36004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323528" y="0"/>
            <a:ext cx="8820472" cy="1124744"/>
          </a:xfrm>
          <a:prstGeom prst="roundRect">
            <a:avLst/>
          </a:prstGeom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0"/>
            <a:ext cx="8892479" cy="980728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Алгоритм действий в рамках участия в мероприятии</a:t>
            </a:r>
            <a:endParaRPr lang="ru-RU" sz="32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79512" y="1052736"/>
            <a:ext cx="5328592" cy="2016224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16016" y="3284984"/>
            <a:ext cx="4176464" cy="194421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6618" y="3277590"/>
            <a:ext cx="4248472" cy="1944216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latin typeface="Tahoma" pitchFamily="34" charset="0"/>
                <a:cs typeface="Tahoma" pitchFamily="34" charset="0"/>
              </a:rPr>
              <a:t>Направление информации о приеме на работу гражданина в центр занятости населения, оказавший содействие </a:t>
            </a:r>
            <a:br>
              <a:rPr lang="ru-RU" sz="1300" dirty="0" smtClean="0">
                <a:latin typeface="Tahoma" pitchFamily="34" charset="0"/>
                <a:cs typeface="Tahoma" pitchFamily="34" charset="0"/>
              </a:rPr>
            </a:br>
            <a:r>
              <a:rPr lang="ru-RU" sz="1300" dirty="0" smtClean="0">
                <a:latin typeface="Tahoma" pitchFamily="34" charset="0"/>
                <a:cs typeface="Tahoma" pitchFamily="34" charset="0"/>
              </a:rPr>
              <a:t>в подборе необходимых работников из числа безработных граждан, не позднее 1 дня после трудоустройства</a:t>
            </a:r>
            <a:endParaRPr lang="ru-RU" sz="13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79512" y="980728"/>
            <a:ext cx="3312368" cy="2088232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00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sz="1100" dirty="0" smtClean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100" dirty="0" smtClean="0">
                <a:latin typeface="Tahoma" pitchFamily="34" charset="0"/>
                <a:cs typeface="Tahoma" pitchFamily="34" charset="0"/>
              </a:rPr>
              <a:t>Направление работодателем</a:t>
            </a:r>
          </a:p>
          <a:p>
            <a:pPr algn="ctr"/>
            <a:r>
              <a:rPr lang="ru-RU" sz="1100" dirty="0" smtClean="0">
                <a:latin typeface="Tahoma" pitchFamily="34" charset="0"/>
                <a:cs typeface="Tahoma" pitchFamily="34" charset="0"/>
              </a:rPr>
              <a:t> в органы службы занятости населения </a:t>
            </a:r>
            <a:r>
              <a:rPr lang="ru-RU" sz="1100" b="1" dirty="0" smtClean="0">
                <a:latin typeface="Tahoma" pitchFamily="34" charset="0"/>
                <a:cs typeface="Tahoma" pitchFamily="34" charset="0"/>
              </a:rPr>
              <a:t>заявления с приложением перечня свободных рабочих мест </a:t>
            </a:r>
            <a:r>
              <a:rPr lang="ru-RU" sz="1100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ru-RU" sz="1100" dirty="0" smtClean="0">
                <a:latin typeface="Tahoma" pitchFamily="34" charset="0"/>
                <a:cs typeface="Tahoma" pitchFamily="34" charset="0"/>
              </a:rPr>
            </a:br>
            <a:r>
              <a:rPr lang="ru-RU" sz="1100" dirty="0" smtClean="0">
                <a:latin typeface="Tahoma" pitchFamily="34" charset="0"/>
                <a:cs typeface="Tahoma" pitchFamily="34" charset="0"/>
              </a:rPr>
              <a:t>и вакантных должностей, на которые предполагается трудоустройство безработных граждан </a:t>
            </a:r>
            <a:r>
              <a:rPr lang="ru-RU" sz="1100" b="1" dirty="0" smtClean="0">
                <a:latin typeface="Tahoma" pitchFamily="34" charset="0"/>
                <a:cs typeface="Tahoma" pitchFamily="34" charset="0"/>
              </a:rPr>
              <a:t>с использованием </a:t>
            </a:r>
            <a:r>
              <a:rPr lang="ru-RU" sz="11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личного кабинета системы «Общероссийская база вакансий «Работа в России» </a:t>
            </a:r>
          </a:p>
          <a:p>
            <a:pPr algn="ctr"/>
            <a:r>
              <a:rPr lang="ru-RU" sz="1100" b="1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не  позднее 1 сентября 2021 года</a:t>
            </a:r>
          </a:p>
          <a:p>
            <a:pPr algn="ctr"/>
            <a:r>
              <a:rPr lang="en-US" sz="13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https</a:t>
            </a:r>
            <a:r>
              <a:rPr lang="ru-RU" sz="13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://</a:t>
            </a:r>
            <a:r>
              <a:rPr lang="en-US" sz="1300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trudvsem.ru</a:t>
            </a:r>
            <a:endParaRPr lang="ru-RU" sz="1300" b="1" dirty="0" smtClean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endParaRPr lang="ru-RU" sz="1300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sz="1600" dirty="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0" y="980728"/>
            <a:ext cx="504056" cy="36004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Стрелка вправо 14"/>
          <p:cNvSpPr/>
          <p:nvPr/>
        </p:nvSpPr>
        <p:spPr>
          <a:xfrm>
            <a:off x="5724128" y="2132856"/>
            <a:ext cx="288032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 rot="5400000">
            <a:off x="6696236" y="3032956"/>
            <a:ext cx="360040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12160" y="1052736"/>
            <a:ext cx="2880320" cy="2016224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latin typeface="Tahoma" pitchFamily="34" charset="0"/>
                <a:cs typeface="Tahoma" pitchFamily="34" charset="0"/>
              </a:rPr>
              <a:t>Оказание органами службы занятости работодателю содействия в подборе необходимых работников из числа безработных граждан, подходящих под критерии  </a:t>
            </a:r>
            <a:endParaRPr lang="ru-RU" sz="13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868144" y="980728"/>
            <a:ext cx="504056" cy="36004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2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716016" y="4005064"/>
            <a:ext cx="2088232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atin typeface="Tahoma" pitchFamily="34" charset="0"/>
                <a:cs typeface="Tahoma" pitchFamily="34" charset="0"/>
              </a:rPr>
              <a:t>принятые на работу в</a:t>
            </a:r>
          </a:p>
          <a:p>
            <a:pPr algn="ctr"/>
            <a:r>
              <a:rPr lang="ru-RU" sz="1100" dirty="0" smtClean="0">
                <a:latin typeface="Tahoma" pitchFamily="34" charset="0"/>
                <a:cs typeface="Tahoma" pitchFamily="34" charset="0"/>
              </a:rPr>
              <a:t>в рамках программы безработные граждане должны быть трудоустроены на условиях полного рабочего дня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948264" y="4005064"/>
            <a:ext cx="1944216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latin typeface="Tahoma" pitchFamily="34" charset="0"/>
                <a:cs typeface="Tahoma" pitchFamily="34" charset="0"/>
              </a:rPr>
              <a:t>заработная плата принятых на работу </a:t>
            </a:r>
          </a:p>
          <a:p>
            <a:pPr algn="ctr"/>
            <a:r>
              <a:rPr lang="ru-RU" sz="1100" dirty="0" smtClean="0">
                <a:latin typeface="Tahoma" pitchFamily="34" charset="0"/>
                <a:cs typeface="Tahoma" pitchFamily="34" charset="0"/>
              </a:rPr>
              <a:t>в рамках программы безработных граждан </a:t>
            </a:r>
          </a:p>
          <a:p>
            <a:pPr algn="ctr"/>
            <a:r>
              <a:rPr lang="ru-RU" sz="1100" dirty="0" smtClean="0">
                <a:latin typeface="Tahoma" pitchFamily="34" charset="0"/>
                <a:cs typeface="Tahoma" pitchFamily="34" charset="0"/>
              </a:rPr>
              <a:t>не должна быть ниже величины МРОТ</a:t>
            </a: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788024" y="3356992"/>
            <a:ext cx="4032448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00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sz="1300" dirty="0" smtClean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300" dirty="0" smtClean="0">
                <a:latin typeface="Tahoma" pitchFamily="34" charset="0"/>
                <a:cs typeface="Tahoma" pitchFamily="34" charset="0"/>
              </a:rPr>
              <a:t>Оформление работодателем трудовых отношений	</a:t>
            </a:r>
          </a:p>
          <a:p>
            <a:pPr algn="ctr"/>
            <a:endParaRPr lang="ru-RU" sz="1300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4644008" y="3212976"/>
            <a:ext cx="504056" cy="36004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3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197474" y="3186313"/>
            <a:ext cx="504056" cy="36004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4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835696" y="5301208"/>
            <a:ext cx="5328592" cy="1440160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1763688" y="5301208"/>
            <a:ext cx="3096344" cy="14202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00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sz="1300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sz="1300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sz="1300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sz="1200" dirty="0" smtClean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200" dirty="0" smtClean="0">
                <a:latin typeface="Tahoma" pitchFamily="34" charset="0"/>
                <a:cs typeface="Tahoma" pitchFamily="34" charset="0"/>
              </a:rPr>
              <a:t>Направление работодателем заявления в Фонд социального страхования Российской Федерации в</a:t>
            </a:r>
          </a:p>
          <a:p>
            <a:pPr algn="ctr"/>
            <a:r>
              <a:rPr lang="ru-RU" sz="1200" b="1" dirty="0" smtClean="0">
                <a:solidFill>
                  <a:srgbClr val="FF0000"/>
                </a:solidFill>
              </a:rPr>
              <a:t>Единую интегрированную информационную систему «Соцстрах»</a:t>
            </a:r>
          </a:p>
          <a:p>
            <a:pPr algn="ctr"/>
            <a:r>
              <a:rPr lang="ru-RU" sz="1200" b="1" dirty="0" smtClean="0">
                <a:solidFill>
                  <a:schemeClr val="bg1"/>
                </a:solidFill>
              </a:rPr>
              <a:t>не позднее 1 ноября 2021 года</a:t>
            </a:r>
          </a:p>
          <a:p>
            <a:pPr algn="ctr"/>
            <a:r>
              <a:rPr lang="en-US" sz="1500" b="1" dirty="0" smtClean="0">
                <a:solidFill>
                  <a:srgbClr val="FF0000"/>
                </a:solidFill>
              </a:rPr>
              <a:t>https://r61.fss.ru/</a:t>
            </a:r>
            <a:endParaRPr lang="ru-RU" sz="1500" b="1" dirty="0" smtClean="0">
              <a:solidFill>
                <a:srgbClr val="FF0000"/>
              </a:solidFill>
            </a:endParaRPr>
          </a:p>
          <a:p>
            <a:pPr algn="ctr"/>
            <a:endParaRPr lang="ru-RU" sz="1200" b="1" dirty="0" smtClean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  <a:p>
            <a:pPr algn="ctr"/>
            <a:endParaRPr lang="ru-RU" sz="1300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sz="1300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sz="1300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sz="1300" dirty="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1619672" y="5229200"/>
            <a:ext cx="504056" cy="360040"/>
          </a:xfrm>
          <a:prstGeom prst="ellipse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5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Стрелка углом вверх 24"/>
          <p:cNvSpPr/>
          <p:nvPr/>
        </p:nvSpPr>
        <p:spPr>
          <a:xfrm rot="5400000">
            <a:off x="806811" y="4992404"/>
            <a:ext cx="360040" cy="833632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275856" y="1052736"/>
            <a:ext cx="2448272" cy="2016224"/>
          </a:xfrm>
          <a:prstGeom prst="roundRect">
            <a:avLst/>
          </a:prstGeom>
          <a:blipFill>
            <a:blip r:embed="rId2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788024" y="5301208"/>
            <a:ext cx="2736304" cy="1440160"/>
          </a:xfrm>
          <a:prstGeom prst="roundRect">
            <a:avLst/>
          </a:prstGeom>
          <a:blipFill>
            <a:blip r:embed="rId3" cstate="print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0" y="0"/>
            <a:ext cx="9144000" cy="1484784"/>
          </a:xfrm>
          <a:prstGeom prst="roundRect">
            <a:avLst/>
          </a:prstGeom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08720"/>
            <a:ext cx="8749480" cy="504056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 Порядок подачи заявления в Фонд социального страхования Российской Федерации</a:t>
            </a:r>
            <a:r>
              <a:rPr lang="ru-RU" sz="3600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ru-RU" sz="3600" dirty="0" smtClean="0">
                <a:latin typeface="Tahoma" pitchFamily="34" charset="0"/>
                <a:cs typeface="Tahoma" pitchFamily="34" charset="0"/>
              </a:rPr>
            </a:br>
            <a:r>
              <a:rPr lang="ru-RU" sz="3200" dirty="0" smtClean="0">
                <a:latin typeface="Tahoma" pitchFamily="34" charset="0"/>
                <a:cs typeface="Tahoma" pitchFamily="34" charset="0"/>
              </a:rPr>
              <a:t/>
            </a:r>
            <a:br>
              <a:rPr lang="ru-RU" sz="3200" dirty="0" smtClean="0">
                <a:latin typeface="Tahoma" pitchFamily="34" charset="0"/>
                <a:cs typeface="Tahoma" pitchFamily="34" charset="0"/>
              </a:rPr>
            </a:br>
            <a:endParaRPr lang="ru-RU" sz="32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3528" y="1628800"/>
            <a:ext cx="8640960" cy="4896544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dirty="0" smtClean="0">
              <a:latin typeface="Tahoma" pitchFamily="34" charset="0"/>
              <a:cs typeface="Tahoma" pitchFamily="34" charset="0"/>
            </a:endParaRPr>
          </a:p>
          <a:p>
            <a:pPr algn="ctr"/>
            <a:endParaRPr lang="ru-RU" dirty="0" smtClean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4572000" y="1916832"/>
            <a:ext cx="144016" cy="216024"/>
          </a:xfrm>
          <a:prstGeom prst="downArrow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95536" y="2132856"/>
            <a:ext cx="8424936" cy="144016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ahoma" pitchFamily="34" charset="0"/>
                <a:cs typeface="Tahoma" pitchFamily="34" charset="0"/>
              </a:rPr>
              <a:t>не ранее чем через месяц после даты, с которой трудоустроенный в рамках мероприятия безработный гражданин приступил к исполнению трудовых обязанностей</a:t>
            </a:r>
            <a:br>
              <a:rPr lang="ru-RU" dirty="0" smtClean="0">
                <a:latin typeface="Tahoma" pitchFamily="34" charset="0"/>
                <a:cs typeface="Tahoma" pitchFamily="34" charset="0"/>
              </a:rPr>
            </a:br>
            <a:r>
              <a:rPr lang="ru-RU" dirty="0" smtClean="0">
                <a:latin typeface="Tahoma" pitchFamily="34" charset="0"/>
                <a:cs typeface="Tahoma" pitchFamily="34" charset="0"/>
              </a:rPr>
              <a:t> в соответствии с трудовым договором,</a:t>
            </a:r>
          </a:p>
          <a:p>
            <a:pPr algn="ctr"/>
            <a:r>
              <a:rPr lang="ru-RU" dirty="0" smtClean="0">
                <a:latin typeface="Tahoma" pitchFamily="34" charset="0"/>
                <a:cs typeface="Tahoma" pitchFamily="34" charset="0"/>
              </a:rPr>
              <a:t>но не позднее 1 ноября текущего финансового года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63888" y="1628800"/>
            <a:ext cx="2160240" cy="28803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ahoma" pitchFamily="34" charset="0"/>
                <a:cs typeface="Tahoma" pitchFamily="34" charset="0"/>
              </a:rPr>
              <a:t>Срок</a:t>
            </a:r>
          </a:p>
        </p:txBody>
      </p:sp>
      <p:sp>
        <p:nvSpPr>
          <p:cNvPr id="11" name="Стрелка вниз 10"/>
          <p:cNvSpPr/>
          <p:nvPr/>
        </p:nvSpPr>
        <p:spPr>
          <a:xfrm rot="3475220" flipH="1">
            <a:off x="4213516" y="3878687"/>
            <a:ext cx="212909" cy="461437"/>
          </a:xfrm>
          <a:prstGeom prst="downArrow">
            <a:avLst>
              <a:gd name="adj1" fmla="val 50000"/>
              <a:gd name="adj2" fmla="val 50892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95536" y="4221088"/>
            <a:ext cx="4032448" cy="208823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latin typeface="Tahoma" pitchFamily="34" charset="0"/>
                <a:cs typeface="Tahoma" pitchFamily="34" charset="0"/>
              </a:rPr>
              <a:t>Подписание усиленной квалифицированной электронной подписью или простой электронной подписью уполномоченного сотрудника </a:t>
            </a:r>
            <a:endParaRPr lang="ru-RU" sz="16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499992" y="4221088"/>
            <a:ext cx="4464496" cy="2016224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300" dirty="0" smtClean="0">
                <a:latin typeface="Tahoma" pitchFamily="34" charset="0"/>
                <a:cs typeface="Tahoma" pitchFamily="34" charset="0"/>
              </a:rPr>
              <a:t>Предоставление в федеральную государственную информационную систему «Единая интегрированная информационная система «Соцстрах» </a:t>
            </a:r>
            <a:endParaRPr lang="en-US" sz="1300" dirty="0" smtClean="0">
              <a:latin typeface="Tahoma" pitchFamily="34" charset="0"/>
              <a:cs typeface="Tahoma" pitchFamily="34" charset="0"/>
            </a:endParaRPr>
          </a:p>
          <a:p>
            <a:pPr algn="ctr"/>
            <a:r>
              <a:rPr lang="ru-RU" sz="1300" dirty="0" smtClean="0">
                <a:latin typeface="Tahoma" pitchFamily="34" charset="0"/>
                <a:cs typeface="Tahoma" pitchFamily="34" charset="0"/>
              </a:rPr>
              <a:t>с </a:t>
            </a:r>
            <a:r>
              <a:rPr lang="ru-RU" sz="1300" dirty="0" smtClean="0">
                <a:latin typeface="Tahoma" pitchFamily="34" charset="0"/>
                <a:cs typeface="Tahoma" pitchFamily="34" charset="0"/>
              </a:rPr>
              <a:t>использованием </a:t>
            </a:r>
            <a:r>
              <a:rPr lang="ru-RU" sz="1300" dirty="0" smtClean="0">
                <a:latin typeface="Tahoma" pitchFamily="34" charset="0"/>
                <a:cs typeface="Tahoma" pitchFamily="34" charset="0"/>
              </a:rPr>
              <a:t>информационных систем работодателя либо с помощью</a:t>
            </a:r>
            <a:r>
              <a:rPr lang="en-US" sz="1300" dirty="0" smtClean="0">
                <a:latin typeface="Tahoma" pitchFamily="34" charset="0"/>
                <a:cs typeface="Tahoma" pitchFamily="34" charset="0"/>
              </a:rPr>
              <a:t> </a:t>
            </a:r>
            <a:r>
              <a:rPr lang="ru-RU" sz="1300" dirty="0" smtClean="0">
                <a:latin typeface="Tahoma" pitchFamily="34" charset="0"/>
                <a:cs typeface="Tahoma" pitchFamily="34" charset="0"/>
              </a:rPr>
              <a:t>программного обеспечения, предоставляемого Фондом Социального страхования на безвозмездной основе посредством внешних сервисов информационного взаимодействия </a:t>
            </a:r>
            <a:endParaRPr lang="ru-RU" sz="1300" dirty="0">
              <a:latin typeface="Tahoma" pitchFamily="34" charset="0"/>
              <a:cs typeface="Tahoma" pitchFamily="34" charset="0"/>
            </a:endParaRPr>
          </a:p>
        </p:txBody>
      </p:sp>
      <p:sp>
        <p:nvSpPr>
          <p:cNvPr id="16" name="Стрелка вниз 15"/>
          <p:cNvSpPr/>
          <p:nvPr/>
        </p:nvSpPr>
        <p:spPr>
          <a:xfrm rot="18255352" flipH="1">
            <a:off x="4623453" y="3856621"/>
            <a:ext cx="185127" cy="461437"/>
          </a:xfrm>
          <a:prstGeom prst="downArrow">
            <a:avLst>
              <a:gd name="adj1" fmla="val 50000"/>
              <a:gd name="adj2" fmla="val 50892"/>
            </a:avLst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55776" y="3717032"/>
            <a:ext cx="4176464" cy="288032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ahoma" pitchFamily="34" charset="0"/>
                <a:cs typeface="Tahoma" pitchFamily="34" charset="0"/>
              </a:rPr>
              <a:t>Требования к заявлению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23528" y="0"/>
            <a:ext cx="8820472" cy="1412776"/>
          </a:xfrm>
          <a:prstGeom prst="roundRect">
            <a:avLst/>
          </a:prstGeom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1" y="0"/>
            <a:ext cx="8892479" cy="1152128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Tahoma" pitchFamily="34" charset="0"/>
                <a:cs typeface="Tahoma" pitchFamily="34" charset="0"/>
              </a:rPr>
              <a:t>Условия для включения работодателя в реестр для предоставления субсидии</a:t>
            </a:r>
            <a:endParaRPr lang="ru-RU" sz="3200" dirty="0">
              <a:solidFill>
                <a:schemeClr val="bg1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79512" y="1340768"/>
            <a:ext cx="8856984" cy="55172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500" b="1" dirty="0" smtClean="0"/>
              <a:t>      Ваша организация может принять участие в программе государственной поддержки, если:</a:t>
            </a:r>
            <a:endParaRPr lang="ru-RU" sz="1500" dirty="0" smtClean="0"/>
          </a:p>
          <a:p>
            <a:endParaRPr lang="ru-RU" sz="1200" dirty="0" smtClean="0"/>
          </a:p>
          <a:p>
            <a:r>
              <a:rPr lang="ru-RU" sz="1200" dirty="0" smtClean="0"/>
              <a:t>Официально зарегистрирована до 1 января 2021 года.</a:t>
            </a:r>
          </a:p>
          <a:p>
            <a:endParaRPr lang="ru-RU" sz="1200" dirty="0" smtClean="0"/>
          </a:p>
          <a:p>
            <a:r>
              <a:rPr lang="ru-RU" sz="1200" dirty="0" smtClean="0"/>
              <a:t>У организации отсутствуют задолженности по: </a:t>
            </a:r>
          </a:p>
          <a:p>
            <a:pPr lvl="1"/>
            <a:r>
              <a:rPr lang="ru-RU" sz="1200" dirty="0" smtClean="0"/>
              <a:t>уплате налогов, сборов, страховых взносов, пеней, штрафов и процентов, подлежащих уплате в соответствии с законодательством Российской Федерации;</a:t>
            </a:r>
          </a:p>
          <a:p>
            <a:pPr lvl="1"/>
            <a:r>
              <a:rPr lang="ru-RU" sz="1200" dirty="0" smtClean="0"/>
              <a:t>возврату в федеральный бюджет субсидий, бюджетных инвестиций и задолженность перед федеральным бюджетом;</a:t>
            </a:r>
          </a:p>
          <a:p>
            <a:pPr lvl="1"/>
            <a:r>
              <a:rPr lang="ru-RU" sz="1200" dirty="0" smtClean="0"/>
              <a:t>заработной плате.</a:t>
            </a:r>
          </a:p>
          <a:p>
            <a:r>
              <a:rPr lang="ru-RU" sz="1200" dirty="0" smtClean="0"/>
              <a:t>Не находится в процессе реорганизации, ликвидации, банкротства и ваша деятельность не была приостановлена или прекращена.</a:t>
            </a:r>
          </a:p>
          <a:p>
            <a:endParaRPr lang="ru-RU" sz="1200" dirty="0" smtClean="0"/>
          </a:p>
          <a:p>
            <a:r>
              <a:rPr lang="ru-RU" sz="1200" dirty="0" smtClean="0"/>
              <a:t>Не получает средства из федерального бюджета в рамках иных программ в целях возмещения затрат, связанных с трудоустройством безработных граждан.</a:t>
            </a:r>
          </a:p>
          <a:p>
            <a:endParaRPr lang="ru-RU" sz="1200" dirty="0" smtClean="0"/>
          </a:p>
          <a:p>
            <a:r>
              <a:rPr lang="ru-RU" sz="1200" dirty="0" smtClean="0"/>
              <a:t>В уставном (складочном) капитале вашей организации доля участия иностранных юридических лиц, местом регистрации которых является государство или территория, включенные в утвержденный Министерством финансов Российской Федерации перечень государств и территорий, предоставляющих льготный налоговый режим налогообложения и не предусматривающих раскрытия и предоставления информации при проведении финансовых операций в отношении таких юридических лиц, в совокупности не превышает 50 процентов.</a:t>
            </a:r>
          </a:p>
          <a:p>
            <a:endParaRPr lang="ru-RU" sz="1200" dirty="0" smtClean="0"/>
          </a:p>
          <a:p>
            <a:r>
              <a:rPr lang="ru-RU" sz="1200" dirty="0" smtClean="0"/>
              <a:t>Руководитель, члены коллегиального исполнительного органа, лицо, исполняющее функции единоличного исполнительного органа, или главный бухгалтер вашей организации не внесены в реестр дисквалифицированных лиц.</a:t>
            </a:r>
          </a:p>
          <a:p>
            <a:endParaRPr lang="ru-RU" sz="1200" dirty="0" smtClean="0"/>
          </a:p>
          <a:p>
            <a:r>
              <a:rPr lang="ru-RU" sz="1200" dirty="0" smtClean="0"/>
              <a:t>Ваша организация не является заемщиком в соответствии с постановлением Правительства Российской Федерации "Об утверждении Правил предоставления субсидий из федерального бюджета российским кредитным организациям на возмещение недополученных ими доходов по кредитам, выданным в 2021 году юридическим лицам и индивидуальным предпринимателям на восстановление предпринимательской деятельности".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662</Words>
  <Application>Microsoft Office PowerPoint</Application>
  <PresentationFormat>Экран (4:3)</PresentationFormat>
  <Paragraphs>105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Алгоритм действий работодателя   (юридические лица и индивидуальные предприниматели,  зарегистрированные до 01.01.2021 года), желающего получить субсидию при трудоустройстве безработных граждан</vt:lpstr>
      <vt:lpstr>Цель предоставления субсидии</vt:lpstr>
      <vt:lpstr>Размер и порядок предоставления</vt:lpstr>
      <vt:lpstr>Алгоритм действий в рамках участия в мероприятии</vt:lpstr>
      <vt:lpstr> Порядок подачи заявления в Фонд социального страхования Российской Федерации  </vt:lpstr>
      <vt:lpstr>Условия для включения работодателя в реестр для предоставления субсидии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Алгоритм действий работодателя   (юридическое лицо или индивидуальный предприниматель), желающего получить субсидию при трудоустройстве безработных граждан</dc:title>
  <dc:creator>o_gubareva</dc:creator>
  <cp:lastModifiedBy>a_levenets</cp:lastModifiedBy>
  <cp:revision>49</cp:revision>
  <dcterms:created xsi:type="dcterms:W3CDTF">2021-03-29T13:31:12Z</dcterms:created>
  <dcterms:modified xsi:type="dcterms:W3CDTF">2021-04-08T09:18:26Z</dcterms:modified>
</cp:coreProperties>
</file>