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82" r:id="rId1"/>
  </p:sldMasterIdLst>
  <p:notesMasterIdLst>
    <p:notesMasterId r:id="rId9"/>
  </p:notesMasterIdLst>
  <p:handoutMasterIdLst>
    <p:handoutMasterId r:id="rId10"/>
  </p:handoutMasterIdLst>
  <p:sldIdLst>
    <p:sldId id="822" r:id="rId2"/>
    <p:sldId id="788" r:id="rId3"/>
    <p:sldId id="824" r:id="rId4"/>
    <p:sldId id="827" r:id="rId5"/>
    <p:sldId id="828" r:id="rId6"/>
    <p:sldId id="829" r:id="rId7"/>
    <p:sldId id="831" r:id="rId8"/>
  </p:sldIdLst>
  <p:sldSz cx="9144000" cy="6858000" type="screen4x3"/>
  <p:notesSz cx="6888163" cy="1001712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409"/>
    <a:srgbClr val="FF9900"/>
    <a:srgbClr val="FF9999"/>
    <a:srgbClr val="990000"/>
    <a:srgbClr val="CC3300"/>
    <a:srgbClr val="FF5050"/>
    <a:srgbClr val="FFCC00"/>
    <a:srgbClr val="FF0066"/>
    <a:srgbClr val="FF6699"/>
    <a:srgbClr val="967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25E5076-3810-47DD-B79F-674D7AD40C01}" styleName="Темный стиль 1 - акцент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7434" autoAdjust="0"/>
    <p:restoredTop sz="85286" autoAdjust="0"/>
  </p:normalViewPr>
  <p:slideViewPr>
    <p:cSldViewPr>
      <p:cViewPr>
        <p:scale>
          <a:sx n="100" d="100"/>
          <a:sy n="100" d="100"/>
        </p:scale>
        <p:origin x="-504" y="156"/>
      </p:cViewPr>
      <p:guideLst>
        <p:guide orient="horz" pos="2160"/>
        <p:guide pos="2880"/>
      </p:guideLst>
    </p:cSldViewPr>
  </p:slideViewPr>
  <p:outlineViewPr>
    <p:cViewPr>
      <p:scale>
        <a:sx n="33" d="100"/>
        <a:sy n="33" d="100"/>
      </p:scale>
      <p:origin x="0" y="2803"/>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1"/>
            <a:ext cx="2984289" cy="501570"/>
          </a:xfrm>
          <a:prstGeom prst="rect">
            <a:avLst/>
          </a:prstGeom>
        </p:spPr>
        <p:txBody>
          <a:bodyPr vert="horz" lIns="91430" tIns="45714" rIns="91430" bIns="45714" rtlCol="0"/>
          <a:lstStyle>
            <a:lvl1pPr algn="l" fontAlgn="auto">
              <a:spcBef>
                <a:spcPts val="0"/>
              </a:spcBef>
              <a:spcAft>
                <a:spcPts val="0"/>
              </a:spcAft>
              <a:defRPr sz="1200">
                <a:latin typeface="+mn-lt"/>
              </a:defRPr>
            </a:lvl1pPr>
          </a:lstStyle>
          <a:p>
            <a:pPr>
              <a:defRPr/>
            </a:pPr>
            <a:endParaRPr lang="ru-RU" dirty="0"/>
          </a:p>
        </p:txBody>
      </p:sp>
      <p:sp>
        <p:nvSpPr>
          <p:cNvPr id="3" name="Дата 2"/>
          <p:cNvSpPr>
            <a:spLocks noGrp="1"/>
          </p:cNvSpPr>
          <p:nvPr>
            <p:ph type="dt" sz="quarter" idx="1"/>
          </p:nvPr>
        </p:nvSpPr>
        <p:spPr>
          <a:xfrm>
            <a:off x="3902286" y="1"/>
            <a:ext cx="2984288" cy="501570"/>
          </a:xfrm>
          <a:prstGeom prst="rect">
            <a:avLst/>
          </a:prstGeom>
        </p:spPr>
        <p:txBody>
          <a:bodyPr vert="horz" lIns="91430" tIns="45714" rIns="91430" bIns="45714" rtlCol="0"/>
          <a:lstStyle>
            <a:lvl1pPr algn="r" fontAlgn="auto">
              <a:spcBef>
                <a:spcPts val="0"/>
              </a:spcBef>
              <a:spcAft>
                <a:spcPts val="0"/>
              </a:spcAft>
              <a:defRPr sz="1200">
                <a:latin typeface="+mn-lt"/>
              </a:defRPr>
            </a:lvl1pPr>
          </a:lstStyle>
          <a:p>
            <a:pPr>
              <a:defRPr/>
            </a:pPr>
            <a:fld id="{653EB148-9148-470E-9F46-989A771F9A64}" type="datetimeFigureOut">
              <a:rPr lang="ru-RU"/>
              <a:pPr>
                <a:defRPr/>
              </a:pPr>
              <a:t>20.10.2017</a:t>
            </a:fld>
            <a:endParaRPr lang="ru-RU" dirty="0"/>
          </a:p>
        </p:txBody>
      </p:sp>
      <p:sp>
        <p:nvSpPr>
          <p:cNvPr id="4" name="Нижний колонтитул 3"/>
          <p:cNvSpPr>
            <a:spLocks noGrp="1"/>
          </p:cNvSpPr>
          <p:nvPr>
            <p:ph type="ftr" sz="quarter" idx="2"/>
          </p:nvPr>
        </p:nvSpPr>
        <p:spPr>
          <a:xfrm>
            <a:off x="2" y="9513968"/>
            <a:ext cx="2984289" cy="501570"/>
          </a:xfrm>
          <a:prstGeom prst="rect">
            <a:avLst/>
          </a:prstGeom>
        </p:spPr>
        <p:txBody>
          <a:bodyPr vert="horz" lIns="91430" tIns="45714" rIns="91430" bIns="45714" rtlCol="0" anchor="b"/>
          <a:lstStyle>
            <a:lvl1pPr algn="l" fontAlgn="auto">
              <a:spcBef>
                <a:spcPts val="0"/>
              </a:spcBef>
              <a:spcAft>
                <a:spcPts val="0"/>
              </a:spcAft>
              <a:defRPr sz="1200">
                <a:latin typeface="+mn-lt"/>
              </a:defRPr>
            </a:lvl1pPr>
          </a:lstStyle>
          <a:p>
            <a:pPr>
              <a:defRPr/>
            </a:pPr>
            <a:endParaRPr lang="ru-RU" dirty="0"/>
          </a:p>
        </p:txBody>
      </p:sp>
      <p:sp>
        <p:nvSpPr>
          <p:cNvPr id="5" name="Номер слайда 4"/>
          <p:cNvSpPr>
            <a:spLocks noGrp="1"/>
          </p:cNvSpPr>
          <p:nvPr>
            <p:ph type="sldNum" sz="quarter" idx="3"/>
          </p:nvPr>
        </p:nvSpPr>
        <p:spPr>
          <a:xfrm>
            <a:off x="3902286" y="9513968"/>
            <a:ext cx="2984288" cy="501570"/>
          </a:xfrm>
          <a:prstGeom prst="rect">
            <a:avLst/>
          </a:prstGeom>
        </p:spPr>
        <p:txBody>
          <a:bodyPr vert="horz" lIns="91430" tIns="45714" rIns="91430" bIns="45714" rtlCol="0" anchor="b"/>
          <a:lstStyle>
            <a:lvl1pPr algn="r" fontAlgn="auto">
              <a:spcBef>
                <a:spcPts val="0"/>
              </a:spcBef>
              <a:spcAft>
                <a:spcPts val="0"/>
              </a:spcAft>
              <a:defRPr sz="1200">
                <a:latin typeface="+mn-lt"/>
              </a:defRPr>
            </a:lvl1pPr>
          </a:lstStyle>
          <a:p>
            <a:pPr>
              <a:defRPr/>
            </a:pPr>
            <a:fld id="{5E08FFDB-28EB-4C2F-A178-83788B8E8E9A}" type="slidenum">
              <a:rPr lang="ru-RU"/>
              <a:pPr>
                <a:defRPr/>
              </a:pPr>
              <a:t>‹#›</a:t>
            </a:fld>
            <a:endParaRPr lang="ru-RU" dirty="0"/>
          </a:p>
        </p:txBody>
      </p:sp>
    </p:spTree>
    <p:extLst>
      <p:ext uri="{BB962C8B-B14F-4D97-AF65-F5344CB8AC3E}">
        <p14:creationId xmlns:p14="http://schemas.microsoft.com/office/powerpoint/2010/main" val="104003938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1"/>
            <a:ext cx="2984289" cy="501570"/>
          </a:xfrm>
          <a:prstGeom prst="rect">
            <a:avLst/>
          </a:prstGeom>
        </p:spPr>
        <p:txBody>
          <a:bodyPr vert="horz" lIns="96577" tIns="48288" rIns="96577" bIns="48288" rtlCol="0"/>
          <a:lstStyle>
            <a:lvl1pPr algn="l" fontAlgn="auto">
              <a:spcBef>
                <a:spcPts val="0"/>
              </a:spcBef>
              <a:spcAft>
                <a:spcPts val="0"/>
              </a:spcAft>
              <a:defRPr sz="1300">
                <a:latin typeface="+mn-lt"/>
              </a:defRPr>
            </a:lvl1pPr>
          </a:lstStyle>
          <a:p>
            <a:pPr>
              <a:defRPr/>
            </a:pPr>
            <a:endParaRPr lang="ru-RU" dirty="0"/>
          </a:p>
        </p:txBody>
      </p:sp>
      <p:sp>
        <p:nvSpPr>
          <p:cNvPr id="3" name="Дата 2"/>
          <p:cNvSpPr>
            <a:spLocks noGrp="1"/>
          </p:cNvSpPr>
          <p:nvPr>
            <p:ph type="dt" idx="1"/>
          </p:nvPr>
        </p:nvSpPr>
        <p:spPr>
          <a:xfrm>
            <a:off x="3902286" y="1"/>
            <a:ext cx="2984288" cy="501570"/>
          </a:xfrm>
          <a:prstGeom prst="rect">
            <a:avLst/>
          </a:prstGeom>
        </p:spPr>
        <p:txBody>
          <a:bodyPr vert="horz" lIns="96577" tIns="48288" rIns="96577" bIns="48288" rtlCol="0"/>
          <a:lstStyle>
            <a:lvl1pPr algn="r" fontAlgn="auto">
              <a:spcBef>
                <a:spcPts val="0"/>
              </a:spcBef>
              <a:spcAft>
                <a:spcPts val="0"/>
              </a:spcAft>
              <a:defRPr sz="1300">
                <a:latin typeface="+mn-lt"/>
              </a:defRPr>
            </a:lvl1pPr>
          </a:lstStyle>
          <a:p>
            <a:pPr>
              <a:defRPr/>
            </a:pPr>
            <a:fld id="{969E6767-73B9-4A07-AF8A-E6A2CBF2DAB0}" type="datetimeFigureOut">
              <a:rPr lang="ru-RU"/>
              <a:pPr>
                <a:defRPr/>
              </a:pPr>
              <a:t>20.10.2017</a:t>
            </a:fld>
            <a:endParaRPr lang="ru-RU" dirty="0"/>
          </a:p>
        </p:txBody>
      </p:sp>
      <p:sp>
        <p:nvSpPr>
          <p:cNvPr id="4" name="Образ слайда 3"/>
          <p:cNvSpPr>
            <a:spLocks noGrp="1" noRot="1" noChangeAspect="1"/>
          </p:cNvSpPr>
          <p:nvPr>
            <p:ph type="sldImg" idx="2"/>
          </p:nvPr>
        </p:nvSpPr>
        <p:spPr>
          <a:xfrm>
            <a:off x="938213" y="750888"/>
            <a:ext cx="5011737" cy="3757612"/>
          </a:xfrm>
          <a:prstGeom prst="rect">
            <a:avLst/>
          </a:prstGeom>
          <a:noFill/>
          <a:ln w="12700">
            <a:solidFill>
              <a:prstClr val="black"/>
            </a:solidFill>
          </a:ln>
        </p:spPr>
        <p:txBody>
          <a:bodyPr vert="horz" lIns="96577" tIns="48288" rIns="96577" bIns="48288" rtlCol="0" anchor="ctr"/>
          <a:lstStyle/>
          <a:p>
            <a:pPr lvl="0"/>
            <a:endParaRPr lang="ru-RU" noProof="0" dirty="0"/>
          </a:p>
        </p:txBody>
      </p:sp>
      <p:sp>
        <p:nvSpPr>
          <p:cNvPr id="5" name="Заметки 4"/>
          <p:cNvSpPr>
            <a:spLocks noGrp="1"/>
          </p:cNvSpPr>
          <p:nvPr>
            <p:ph type="body" sz="quarter" idx="3"/>
          </p:nvPr>
        </p:nvSpPr>
        <p:spPr>
          <a:xfrm>
            <a:off x="689293" y="4758572"/>
            <a:ext cx="5509578" cy="4507785"/>
          </a:xfrm>
          <a:prstGeom prst="rect">
            <a:avLst/>
          </a:prstGeom>
        </p:spPr>
        <p:txBody>
          <a:bodyPr vert="horz" lIns="96577" tIns="48288" rIns="96577" bIns="48288"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2" y="9513968"/>
            <a:ext cx="2984289" cy="501570"/>
          </a:xfrm>
          <a:prstGeom prst="rect">
            <a:avLst/>
          </a:prstGeom>
        </p:spPr>
        <p:txBody>
          <a:bodyPr vert="horz" lIns="96577" tIns="48288" rIns="96577" bIns="48288" rtlCol="0" anchor="b"/>
          <a:lstStyle>
            <a:lvl1pPr algn="l" fontAlgn="auto">
              <a:spcBef>
                <a:spcPts val="0"/>
              </a:spcBef>
              <a:spcAft>
                <a:spcPts val="0"/>
              </a:spcAft>
              <a:defRPr sz="1300">
                <a:latin typeface="+mn-lt"/>
              </a:defRPr>
            </a:lvl1pPr>
          </a:lstStyle>
          <a:p>
            <a:pPr>
              <a:defRPr/>
            </a:pPr>
            <a:endParaRPr lang="ru-RU" dirty="0"/>
          </a:p>
        </p:txBody>
      </p:sp>
      <p:sp>
        <p:nvSpPr>
          <p:cNvPr id="7" name="Номер слайда 6"/>
          <p:cNvSpPr>
            <a:spLocks noGrp="1"/>
          </p:cNvSpPr>
          <p:nvPr>
            <p:ph type="sldNum" sz="quarter" idx="5"/>
          </p:nvPr>
        </p:nvSpPr>
        <p:spPr>
          <a:xfrm>
            <a:off x="3902286" y="9513968"/>
            <a:ext cx="2984288" cy="501570"/>
          </a:xfrm>
          <a:prstGeom prst="rect">
            <a:avLst/>
          </a:prstGeom>
        </p:spPr>
        <p:txBody>
          <a:bodyPr vert="horz" lIns="96577" tIns="48288" rIns="96577" bIns="48288" rtlCol="0" anchor="b"/>
          <a:lstStyle>
            <a:lvl1pPr algn="r" fontAlgn="auto">
              <a:spcBef>
                <a:spcPts val="0"/>
              </a:spcBef>
              <a:spcAft>
                <a:spcPts val="0"/>
              </a:spcAft>
              <a:defRPr sz="1300">
                <a:latin typeface="+mn-lt"/>
              </a:defRPr>
            </a:lvl1pPr>
          </a:lstStyle>
          <a:p>
            <a:pPr>
              <a:defRPr/>
            </a:pPr>
            <a:fld id="{F87DF421-BA2F-4273-AA57-2F5BACC34A9D}" type="slidenum">
              <a:rPr lang="ru-RU"/>
              <a:pPr>
                <a:defRPr/>
              </a:pPr>
              <a:t>‹#›</a:t>
            </a:fld>
            <a:endParaRPr lang="ru-RU" dirty="0"/>
          </a:p>
        </p:txBody>
      </p:sp>
    </p:spTree>
    <p:extLst>
      <p:ext uri="{BB962C8B-B14F-4D97-AF65-F5344CB8AC3E}">
        <p14:creationId xmlns:p14="http://schemas.microsoft.com/office/powerpoint/2010/main" val="175925318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pPr>
              <a:defRPr/>
            </a:pPr>
            <a:fld id="{26B23195-176C-49C9-AAE2-6A434EA1BD49}" type="datetime1">
              <a:rPr lang="ru-RU" smtClean="0"/>
              <a:pPr>
                <a:defRPr/>
              </a:pPr>
              <a:t>20.10.2017</a:t>
            </a:fld>
            <a:endParaRPr lang="ru-RU" dirty="0"/>
          </a:p>
        </p:txBody>
      </p:sp>
      <p:sp>
        <p:nvSpPr>
          <p:cNvPr id="19" name="Нижний колонтитул 18"/>
          <p:cNvSpPr>
            <a:spLocks noGrp="1"/>
          </p:cNvSpPr>
          <p:nvPr>
            <p:ph type="ftr" sz="quarter" idx="11"/>
          </p:nvPr>
        </p:nvSpPr>
        <p:spPr/>
        <p:txBody>
          <a:bodyPr/>
          <a:lstStyle/>
          <a:p>
            <a:pPr>
              <a:defRPr/>
            </a:pPr>
            <a:endParaRPr lang="ru-RU" dirty="0"/>
          </a:p>
        </p:txBody>
      </p:sp>
      <p:sp>
        <p:nvSpPr>
          <p:cNvPr id="27" name="Номер слайда 26"/>
          <p:cNvSpPr>
            <a:spLocks noGrp="1"/>
          </p:cNvSpPr>
          <p:nvPr>
            <p:ph type="sldNum" sz="quarter" idx="12"/>
          </p:nvPr>
        </p:nvSpPr>
        <p:spPr/>
        <p:txBody>
          <a:bodyPr/>
          <a:lstStyle/>
          <a:p>
            <a:pPr>
              <a:defRPr/>
            </a:pPr>
            <a:fld id="{B4BCF8A5-C473-4D18-B825-58CDA35CFF81}" type="slidenum">
              <a:rPr lang="ru-RU" smtClean="0"/>
              <a:pPr>
                <a:defRPr/>
              </a:pPr>
              <a:t>‹#›</a:t>
            </a:fld>
            <a:endParaRPr lang="ru-RU" dirty="0"/>
          </a:p>
        </p:txBody>
      </p:sp>
    </p:spTree>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AA4FB493-31C1-4A40-A59A-3CCC840AC797}" type="datetime1">
              <a:rPr lang="ru-RU" smtClean="0"/>
              <a:pPr>
                <a:defRPr/>
              </a:pPr>
              <a:t>20.10.2017</a:t>
            </a:fld>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BD88A61F-BEDF-4FA5-8C7F-7C0EC3CDC1BC}"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40DBC899-6BD7-41A7-A3C8-FCAEB7731B4F}" type="datetime1">
              <a:rPr lang="ru-RU" smtClean="0"/>
              <a:pPr>
                <a:defRPr/>
              </a:pPr>
              <a:t>20.10.2017</a:t>
            </a:fld>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DDD01152-F3A5-4F56-B409-8AFE607AE680}"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3BF7413C-778C-4F22-AFA3-64F603582045}" type="datetime1">
              <a:rPr lang="ru-RU" smtClean="0"/>
              <a:pPr>
                <a:defRPr/>
              </a:pPr>
              <a:t>20.10.2017</a:t>
            </a:fld>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F3798F24-4517-4252-9749-2376363E0F3C}"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pPr>
              <a:defRPr/>
            </a:pPr>
            <a:fld id="{520DBA8E-AC72-45FC-A5DE-BF80D0BE444D}" type="datetime1">
              <a:rPr lang="ru-RU" smtClean="0"/>
              <a:pPr>
                <a:defRPr/>
              </a:pPr>
              <a:t>20.10.2017</a:t>
            </a:fld>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433BC30E-050C-4ADE-95A7-C1C83B58A2AA}" type="slidenum">
              <a:rPr lang="ru-RU" smtClean="0"/>
              <a:pPr>
                <a:defRPr/>
              </a:pPr>
              <a:t>‹#›</a:t>
            </a:fld>
            <a:endParaRPr lang="ru-RU" dirty="0"/>
          </a:p>
        </p:txBody>
      </p:sp>
    </p:spTree>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pPr>
              <a:defRPr/>
            </a:pPr>
            <a:fld id="{26F51E38-7E2E-4076-B8AC-3C25DDECA15F}" type="datetime1">
              <a:rPr lang="ru-RU" smtClean="0"/>
              <a:pPr>
                <a:defRPr/>
              </a:pPr>
              <a:t>20.10.2017</a:t>
            </a:fld>
            <a:endParaRPr lang="ru-RU" dirty="0"/>
          </a:p>
        </p:txBody>
      </p:sp>
      <p:sp>
        <p:nvSpPr>
          <p:cNvPr id="6" name="Нижний колонтитул 5"/>
          <p:cNvSpPr>
            <a:spLocks noGrp="1"/>
          </p:cNvSpPr>
          <p:nvPr>
            <p:ph type="ftr" sz="quarter" idx="11"/>
          </p:nvPr>
        </p:nvSpPr>
        <p:spPr/>
        <p:txBody>
          <a:bodyPr/>
          <a:lstStyle/>
          <a:p>
            <a:pPr>
              <a:defRPr/>
            </a:pPr>
            <a:endParaRPr lang="ru-RU" dirty="0"/>
          </a:p>
        </p:txBody>
      </p:sp>
      <p:sp>
        <p:nvSpPr>
          <p:cNvPr id="7" name="Номер слайда 6"/>
          <p:cNvSpPr>
            <a:spLocks noGrp="1"/>
          </p:cNvSpPr>
          <p:nvPr>
            <p:ph type="sldNum" sz="quarter" idx="12"/>
          </p:nvPr>
        </p:nvSpPr>
        <p:spPr/>
        <p:txBody>
          <a:bodyPr/>
          <a:lstStyle/>
          <a:p>
            <a:pPr>
              <a:defRPr/>
            </a:pPr>
            <a:fld id="{2959E97C-284A-472D-A8C5-5D922D6EB24D}"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pPr>
              <a:defRPr/>
            </a:pPr>
            <a:fld id="{A66866F9-1170-4375-AD82-227C436B21A7}" type="datetime1">
              <a:rPr lang="ru-RU" smtClean="0"/>
              <a:pPr>
                <a:defRPr/>
              </a:pPr>
              <a:t>20.10.2017</a:t>
            </a:fld>
            <a:endParaRPr lang="ru-RU" dirty="0"/>
          </a:p>
        </p:txBody>
      </p:sp>
      <p:sp>
        <p:nvSpPr>
          <p:cNvPr id="8" name="Нижний колонтитул 7"/>
          <p:cNvSpPr>
            <a:spLocks noGrp="1"/>
          </p:cNvSpPr>
          <p:nvPr>
            <p:ph type="ftr" sz="quarter" idx="11"/>
          </p:nvPr>
        </p:nvSpPr>
        <p:spPr/>
        <p:txBody>
          <a:bodyPr/>
          <a:lstStyle/>
          <a:p>
            <a:pPr>
              <a:defRPr/>
            </a:pPr>
            <a:endParaRPr lang="ru-RU" dirty="0"/>
          </a:p>
        </p:txBody>
      </p:sp>
      <p:sp>
        <p:nvSpPr>
          <p:cNvPr id="9" name="Номер слайда 8"/>
          <p:cNvSpPr>
            <a:spLocks noGrp="1"/>
          </p:cNvSpPr>
          <p:nvPr>
            <p:ph type="sldNum" sz="quarter" idx="12"/>
          </p:nvPr>
        </p:nvSpPr>
        <p:spPr/>
        <p:txBody>
          <a:bodyPr/>
          <a:lstStyle/>
          <a:p>
            <a:pPr>
              <a:defRPr/>
            </a:pPr>
            <a:fld id="{B782C288-F321-4EB6-A7C1-B30587A8367D}"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pPr>
              <a:defRPr/>
            </a:pPr>
            <a:fld id="{CBF7435E-FDC0-462F-96C8-EE3A9DEB0E4F}" type="datetime1">
              <a:rPr lang="ru-RU" smtClean="0"/>
              <a:pPr>
                <a:defRPr/>
              </a:pPr>
              <a:t>20.10.2017</a:t>
            </a:fld>
            <a:endParaRPr lang="ru-RU" dirty="0"/>
          </a:p>
        </p:txBody>
      </p:sp>
      <p:sp>
        <p:nvSpPr>
          <p:cNvPr id="4" name="Нижний колонтитул 3"/>
          <p:cNvSpPr>
            <a:spLocks noGrp="1"/>
          </p:cNvSpPr>
          <p:nvPr>
            <p:ph type="ftr" sz="quarter" idx="11"/>
          </p:nvPr>
        </p:nvSpPr>
        <p:spPr/>
        <p:txBody>
          <a:bodyPr/>
          <a:lstStyle/>
          <a:p>
            <a:pPr>
              <a:defRPr/>
            </a:pPr>
            <a:endParaRPr lang="ru-RU" dirty="0"/>
          </a:p>
        </p:txBody>
      </p:sp>
      <p:sp>
        <p:nvSpPr>
          <p:cNvPr id="5" name="Номер слайда 4"/>
          <p:cNvSpPr>
            <a:spLocks noGrp="1"/>
          </p:cNvSpPr>
          <p:nvPr>
            <p:ph type="sldNum" sz="quarter" idx="12"/>
          </p:nvPr>
        </p:nvSpPr>
        <p:spPr/>
        <p:txBody>
          <a:bodyPr/>
          <a:lstStyle/>
          <a:p>
            <a:pPr>
              <a:defRPr/>
            </a:pPr>
            <a:fld id="{8B608D53-2491-466B-B81A-577DB37A3E04}"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6D83A726-ADE4-40E9-9DA6-75B352E26521}" type="datetime1">
              <a:rPr lang="ru-RU" smtClean="0"/>
              <a:pPr>
                <a:defRPr/>
              </a:pPr>
              <a:t>20.10.2017</a:t>
            </a:fld>
            <a:endParaRPr lang="ru-RU" dirty="0"/>
          </a:p>
        </p:txBody>
      </p:sp>
      <p:sp>
        <p:nvSpPr>
          <p:cNvPr id="3" name="Нижний колонтитул 2"/>
          <p:cNvSpPr>
            <a:spLocks noGrp="1"/>
          </p:cNvSpPr>
          <p:nvPr>
            <p:ph type="ftr" sz="quarter" idx="11"/>
          </p:nvPr>
        </p:nvSpPr>
        <p:spPr/>
        <p:txBody>
          <a:bodyPr/>
          <a:lstStyle/>
          <a:p>
            <a:pPr>
              <a:defRPr/>
            </a:pPr>
            <a:endParaRPr lang="ru-RU" dirty="0"/>
          </a:p>
        </p:txBody>
      </p:sp>
      <p:sp>
        <p:nvSpPr>
          <p:cNvPr id="4" name="Номер слайда 3"/>
          <p:cNvSpPr>
            <a:spLocks noGrp="1"/>
          </p:cNvSpPr>
          <p:nvPr>
            <p:ph type="sldNum" sz="quarter" idx="12"/>
          </p:nvPr>
        </p:nvSpPr>
        <p:spPr/>
        <p:txBody>
          <a:bodyPr/>
          <a:lstStyle/>
          <a:p>
            <a:pPr>
              <a:defRPr/>
            </a:pPr>
            <a:fld id="{F36969ED-1287-47A3-B4B4-A8B87975812A}"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pPr>
              <a:defRPr/>
            </a:pPr>
            <a:fld id="{8225D321-EF63-4665-B90D-57F36DE41AEB}" type="datetime1">
              <a:rPr lang="ru-RU" smtClean="0"/>
              <a:pPr>
                <a:defRPr/>
              </a:pPr>
              <a:t>20.10.2017</a:t>
            </a:fld>
            <a:endParaRPr lang="ru-RU" dirty="0"/>
          </a:p>
        </p:txBody>
      </p:sp>
      <p:sp>
        <p:nvSpPr>
          <p:cNvPr id="6" name="Нижний колонтитул 5"/>
          <p:cNvSpPr>
            <a:spLocks noGrp="1"/>
          </p:cNvSpPr>
          <p:nvPr>
            <p:ph type="ftr" sz="quarter" idx="11"/>
          </p:nvPr>
        </p:nvSpPr>
        <p:spPr/>
        <p:txBody>
          <a:bodyPr/>
          <a:lstStyle/>
          <a:p>
            <a:pPr>
              <a:defRPr/>
            </a:pPr>
            <a:endParaRPr lang="ru-RU" dirty="0"/>
          </a:p>
        </p:txBody>
      </p:sp>
      <p:sp>
        <p:nvSpPr>
          <p:cNvPr id="7" name="Номер слайда 6"/>
          <p:cNvSpPr>
            <a:spLocks noGrp="1"/>
          </p:cNvSpPr>
          <p:nvPr>
            <p:ph type="sldNum" sz="quarter" idx="12"/>
          </p:nvPr>
        </p:nvSpPr>
        <p:spPr/>
        <p:txBody>
          <a:bodyPr/>
          <a:lstStyle/>
          <a:p>
            <a:pPr>
              <a:defRPr/>
            </a:pPr>
            <a:fld id="{2D4EA7E8-7D7B-4D24-9C38-D8A1F3BA29C5}" type="slidenum">
              <a:rPr lang="ru-RU" smtClean="0"/>
              <a:pPr>
                <a:defRPr/>
              </a:pPr>
              <a:t>‹#›</a:t>
            </a:fld>
            <a:endParaRPr lang="ru-RU" dirty="0"/>
          </a:p>
        </p:txBody>
      </p:sp>
    </p:spTree>
  </p:cSld>
  <p:clrMapOvr>
    <a:masterClrMapping/>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fld id="{9077F841-13AA-4A4B-9574-B5A2F0DCBCF5}" type="datetime1">
              <a:rPr lang="ru-RU" smtClean="0"/>
              <a:pPr>
                <a:defRPr/>
              </a:pPr>
              <a:t>20.10.2017</a:t>
            </a:fld>
            <a:endParaRPr lang="ru-RU" dirty="0"/>
          </a:p>
        </p:txBody>
      </p:sp>
      <p:sp>
        <p:nvSpPr>
          <p:cNvPr id="6" name="Нижний колонтитул 5"/>
          <p:cNvSpPr>
            <a:spLocks noGrp="1"/>
          </p:cNvSpPr>
          <p:nvPr>
            <p:ph type="ftr" sz="quarter" idx="11"/>
          </p:nvPr>
        </p:nvSpPr>
        <p:spPr/>
        <p:txBody>
          <a:bodyPr/>
          <a:lstStyle/>
          <a:p>
            <a:pPr>
              <a:defRPr/>
            </a:pPr>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pPr>
              <a:defRPr/>
            </a:pPr>
            <a:fld id="{E14EAFB4-E6AA-41AD-B487-4882C6A3E13E}" type="slidenum">
              <a:rPr lang="ru-RU" smtClean="0"/>
              <a:pPr>
                <a:defRPr/>
              </a:pPr>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dirty="0"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559B0903-C5DF-41CE-A604-0954CB588707}" type="datetime1">
              <a:rPr lang="ru-RU" smtClean="0"/>
              <a:pPr>
                <a:defRPr/>
              </a:pPr>
              <a:t>20.10.2017</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C1A872C6-5475-4EAF-9416-EA872D257098}" type="slidenum">
              <a:rPr lang="ru-RU" smtClean="0"/>
              <a:pPr>
                <a:defRPr/>
              </a:pPr>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4783" r:id="rId1"/>
    <p:sldLayoutId id="2147484784" r:id="rId2"/>
    <p:sldLayoutId id="2147484785" r:id="rId3"/>
    <p:sldLayoutId id="2147484786" r:id="rId4"/>
    <p:sldLayoutId id="2147484787" r:id="rId5"/>
    <p:sldLayoutId id="2147484788" r:id="rId6"/>
    <p:sldLayoutId id="2147484789" r:id="rId7"/>
    <p:sldLayoutId id="2147484790" r:id="rId8"/>
    <p:sldLayoutId id="2147484791" r:id="rId9"/>
    <p:sldLayoutId id="2147484792" r:id="rId10"/>
    <p:sldLayoutId id="2147484793" r:id="rId11"/>
  </p:sldLayoutIdLst>
  <p:transition>
    <p:fade thruBlk="1"/>
  </p:transition>
  <p:timing>
    <p:tnLst>
      <p:par>
        <p:cTn id="1" dur="indefinite" restart="never" nodeType="tmRoot"/>
      </p:par>
    </p:tnLst>
  </p:timing>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Рисунок 9"/>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48"/>
          <a:stretch>
            <a:fillRect/>
          </a:stretch>
        </p:blipFill>
        <p:spPr>
          <a:xfrm>
            <a:off x="-36512" y="0"/>
            <a:ext cx="9180512" cy="6858000"/>
          </a:xfrm>
          <a:prstGeom prst="rect">
            <a:avLst/>
          </a:prstGeom>
        </p:spPr>
      </p:pic>
      <p:sp>
        <p:nvSpPr>
          <p:cNvPr id="5" name="Rectangle 5"/>
          <p:cNvSpPr>
            <a:spLocks noChangeArrowheads="1"/>
          </p:cNvSpPr>
          <p:nvPr/>
        </p:nvSpPr>
        <p:spPr bwMode="auto">
          <a:xfrm>
            <a:off x="117943" y="116632"/>
            <a:ext cx="8918553" cy="657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4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ahoma" pitchFamily="34" charset="0"/>
              <a:cs typeface="Arial" pitchFamily="34" charset="0"/>
            </a:endParaRPr>
          </a:p>
          <a:p>
            <a:pPr lvl="0" algn="ctr">
              <a:lnSpc>
                <a:spcPct val="117000"/>
              </a:lnSpc>
              <a:defRPr/>
            </a:pP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endParaRPr lang="ru-RU"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lnSpc>
                <a:spcPct val="117000"/>
              </a:lnSpc>
              <a:defRPr/>
            </a:pPr>
            <a:r>
              <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a:p>
            <a:pPr>
              <a:lnSpc>
                <a:spcPct val="117000"/>
              </a:lnSpc>
              <a:defRPr/>
            </a:pP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p:txBody>
      </p:sp>
      <p:pic>
        <p:nvPicPr>
          <p:cNvPr id="13" name="Рисунок 12" descr="ро.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915816" y="0"/>
            <a:ext cx="5888736" cy="6541008"/>
          </a:xfrm>
          <a:prstGeom prst="rect">
            <a:avLst/>
          </a:prstGeom>
          <a:scene3d>
            <a:camera prst="orthographicFront">
              <a:rot lat="0" lon="0" rev="0"/>
            </a:camera>
            <a:lightRig rig="threePt" dir="t"/>
          </a:scene3d>
        </p:spPr>
      </p:pic>
      <p:sp>
        <p:nvSpPr>
          <p:cNvPr id="7" name="Содержимое 6"/>
          <p:cNvSpPr>
            <a:spLocks noGrp="1"/>
          </p:cNvSpPr>
          <p:nvPr>
            <p:ph idx="1"/>
          </p:nvPr>
        </p:nvSpPr>
        <p:spPr>
          <a:xfrm>
            <a:off x="0" y="0"/>
            <a:ext cx="9144000" cy="6324600"/>
          </a:xfrm>
        </p:spPr>
        <p:txBody>
          <a:bodyPr>
            <a:noAutofit/>
          </a:bodyPr>
          <a:lstStyle/>
          <a:p>
            <a:pPr marL="0" indent="0" algn="ctr">
              <a:spcBef>
                <a:spcPts val="0"/>
              </a:spcBef>
              <a:buNone/>
            </a:pPr>
            <a:endParaRPr lang="ru-RU" sz="3600" dirty="0" smtClean="0">
              <a:solidFill>
                <a:srgbClr val="002060"/>
              </a:solidFill>
              <a:latin typeface="Arial Black" pitchFamily="34" charset="0"/>
            </a:endParaRPr>
          </a:p>
          <a:p>
            <a:pPr marL="0" indent="0" algn="ctr">
              <a:spcBef>
                <a:spcPts val="0"/>
              </a:spcBef>
              <a:buNone/>
            </a:pPr>
            <a:endParaRPr lang="ru-RU" sz="3600" dirty="0" smtClean="0">
              <a:solidFill>
                <a:srgbClr val="002060"/>
              </a:solidFill>
              <a:latin typeface="Arial Black" pitchFamily="34" charset="0"/>
            </a:endParaRPr>
          </a:p>
          <a:p>
            <a:pPr marL="0" indent="0" algn="ctr">
              <a:spcBef>
                <a:spcPts val="0"/>
              </a:spcBef>
              <a:buNone/>
            </a:pPr>
            <a:endParaRPr lang="ru-RU" sz="800" dirty="0" smtClean="0">
              <a:solidFill>
                <a:srgbClr val="002060"/>
              </a:solidFill>
              <a:latin typeface="Arial Black" pitchFamily="34" charset="0"/>
            </a:endParaRPr>
          </a:p>
          <a:p>
            <a:pPr algn="ctr">
              <a:buNone/>
            </a:pPr>
            <a:endParaRPr lang="ru-RU" sz="3600" dirty="0" smtClean="0">
              <a:solidFill>
                <a:srgbClr val="002060"/>
              </a:solidFill>
              <a:latin typeface="Arial Black" pitchFamily="34" charset="0"/>
            </a:endParaRPr>
          </a:p>
          <a:p>
            <a:pPr algn="ctr">
              <a:buNone/>
            </a:pPr>
            <a:endParaRPr lang="ru-RU" sz="800" dirty="0" smtClean="0">
              <a:solidFill>
                <a:srgbClr val="002060"/>
              </a:solidFill>
              <a:latin typeface="Arial Black" pitchFamily="34" charset="0"/>
            </a:endParaRPr>
          </a:p>
          <a:p>
            <a:pPr algn="ctr">
              <a:buNone/>
            </a:pPr>
            <a:endParaRPr lang="ru-RU" sz="3600" b="1" dirty="0" smtClean="0">
              <a:solidFill>
                <a:srgbClr val="002060"/>
              </a:solidFill>
              <a:latin typeface="Arial Black" pitchFamily="34" charset="0"/>
              <a:cs typeface="Arial" pitchFamily="34" charset="0"/>
            </a:endParaRPr>
          </a:p>
          <a:p>
            <a:pPr algn="ctr">
              <a:buNone/>
            </a:pPr>
            <a:endParaRPr lang="ru-RU" sz="3600" b="1" dirty="0" smtClean="0">
              <a:solidFill>
                <a:srgbClr val="002060"/>
              </a:solidFill>
              <a:latin typeface="Arial Black" pitchFamily="34" charset="0"/>
              <a:cs typeface="Arial" pitchFamily="34" charset="0"/>
            </a:endParaRPr>
          </a:p>
          <a:p>
            <a:pPr algn="ctr">
              <a:buNone/>
            </a:pPr>
            <a:endParaRPr lang="ru-RU" sz="3600" b="1" dirty="0" smtClean="0">
              <a:solidFill>
                <a:srgbClr val="002060"/>
              </a:solidFill>
              <a:latin typeface="Arial Black" pitchFamily="34" charset="0"/>
              <a:cs typeface="Arial" pitchFamily="34" charset="0"/>
            </a:endParaRPr>
          </a:p>
          <a:p>
            <a:pPr algn="ctr">
              <a:buNone/>
            </a:pPr>
            <a:endParaRPr lang="ru-RU" sz="3600" dirty="0" smtClean="0">
              <a:solidFill>
                <a:srgbClr val="002060"/>
              </a:solidFill>
              <a:latin typeface="Arial Black" pitchFamily="34" charset="0"/>
            </a:endParaRPr>
          </a:p>
          <a:p>
            <a:pPr algn="ctr">
              <a:buNone/>
            </a:pPr>
            <a:endParaRPr lang="ru-RU" sz="3600" dirty="0" smtClean="0">
              <a:solidFill>
                <a:srgbClr val="002060"/>
              </a:solidFill>
              <a:latin typeface="Arial Black" pitchFamily="34" charset="0"/>
            </a:endParaRPr>
          </a:p>
        </p:txBody>
      </p:sp>
      <p:pic>
        <p:nvPicPr>
          <p:cNvPr id="8" name="Рисунок 7" descr="C:\Users\ProkofevaAV\Desktop\Аня\Коррупция.jpg"/>
          <p:cNvPicPr/>
          <p:nvPr/>
        </p:nvPicPr>
        <p:blipFill>
          <a:blip r:embed="rId4" cstate="print"/>
          <a:srcRect/>
          <a:stretch>
            <a:fillRect/>
          </a:stretch>
        </p:blipFill>
        <p:spPr bwMode="auto">
          <a:xfrm>
            <a:off x="6156176" y="4509120"/>
            <a:ext cx="2880320" cy="2088232"/>
          </a:xfrm>
          <a:prstGeom prst="rect">
            <a:avLst/>
          </a:prstGeom>
          <a:noFill/>
          <a:ln w="9525">
            <a:noFill/>
            <a:miter lim="800000"/>
            <a:headEnd/>
            <a:tailEnd/>
          </a:ln>
        </p:spPr>
      </p:pic>
      <p:sp>
        <p:nvSpPr>
          <p:cNvPr id="2" name="Прямоугольник 1"/>
          <p:cNvSpPr/>
          <p:nvPr/>
        </p:nvSpPr>
        <p:spPr>
          <a:xfrm>
            <a:off x="179685" y="749022"/>
            <a:ext cx="8856811" cy="1815882"/>
          </a:xfrm>
          <a:prstGeom prst="rect">
            <a:avLst/>
          </a:prstGeom>
        </p:spPr>
        <p:txBody>
          <a:bodyPr wrap="square">
            <a:spAutoFit/>
          </a:bodyPr>
          <a:lstStyle/>
          <a:p>
            <a:pPr algn="just"/>
            <a:r>
              <a:rPr lang="ru-RU" sz="1400" dirty="0" smtClean="0">
                <a:solidFill>
                  <a:schemeClr val="bg1"/>
                </a:solidFill>
                <a:latin typeface="Times New Roman" pitchFamily="18" charset="0"/>
                <a:cs typeface="Times New Roman" pitchFamily="18" charset="0"/>
              </a:rPr>
              <a:t>                     злоупотребление </a:t>
            </a:r>
            <a:r>
              <a:rPr lang="ru-RU" sz="1400" dirty="0">
                <a:solidFill>
                  <a:schemeClr val="bg1"/>
                </a:solidFill>
                <a:latin typeface="Times New Roman" pitchFamily="18" charset="0"/>
                <a:cs typeface="Times New Roman" pitchFamily="18" charset="0"/>
              </a:rPr>
              <a:t>служебным положением, </a:t>
            </a:r>
            <a:r>
              <a:rPr lang="ru-RU" sz="1400" b="1" dirty="0">
                <a:solidFill>
                  <a:schemeClr val="bg1"/>
                </a:solidFill>
                <a:latin typeface="Times New Roman" pitchFamily="18" charset="0"/>
                <a:cs typeface="Times New Roman" pitchFamily="18" charset="0"/>
              </a:rPr>
              <a:t>дача взятки, </a:t>
            </a:r>
            <a:br>
              <a:rPr lang="ru-RU" sz="1400" b="1" dirty="0">
                <a:solidFill>
                  <a:schemeClr val="bg1"/>
                </a:solidFill>
                <a:latin typeface="Times New Roman" pitchFamily="18" charset="0"/>
                <a:cs typeface="Times New Roman" pitchFamily="18" charset="0"/>
              </a:rPr>
            </a:br>
            <a:r>
              <a:rPr lang="ru-RU" sz="1400" b="1" dirty="0" smtClean="0">
                <a:solidFill>
                  <a:schemeClr val="bg1"/>
                </a:solidFill>
                <a:latin typeface="Times New Roman" pitchFamily="18" charset="0"/>
                <a:cs typeface="Times New Roman" pitchFamily="18" charset="0"/>
              </a:rPr>
              <a:t>                     получение </a:t>
            </a:r>
            <a:r>
              <a:rPr lang="ru-RU" sz="1400" b="1" dirty="0">
                <a:solidFill>
                  <a:schemeClr val="bg1"/>
                </a:solidFill>
                <a:latin typeface="Times New Roman" pitchFamily="18" charset="0"/>
                <a:cs typeface="Times New Roman" pitchFamily="18" charset="0"/>
              </a:rPr>
              <a:t>взятки, </a:t>
            </a:r>
            <a:r>
              <a:rPr lang="ru-RU" sz="1400" dirty="0">
                <a:solidFill>
                  <a:schemeClr val="bg1"/>
                </a:solidFill>
                <a:latin typeface="Times New Roman" pitchFamily="18" charset="0"/>
                <a:cs typeface="Times New Roman" pitchFamily="18" charset="0"/>
              </a:rPr>
              <a:t>злоупотребление полномочиями, </a:t>
            </a:r>
            <a:r>
              <a:rPr lang="ru-RU" sz="1400" b="1" dirty="0">
                <a:solidFill>
                  <a:schemeClr val="bg1"/>
                </a:solidFill>
                <a:latin typeface="Times New Roman" pitchFamily="18" charset="0"/>
                <a:cs typeface="Times New Roman" pitchFamily="18" charset="0"/>
              </a:rPr>
              <a:t>коммерческий подкуп</a:t>
            </a:r>
            <a:r>
              <a:rPr lang="ru-RU" sz="1400" dirty="0">
                <a:solidFill>
                  <a:schemeClr val="bg1"/>
                </a:solidFill>
                <a:latin typeface="Times New Roman" pitchFamily="18" charset="0"/>
                <a:cs typeface="Times New Roman" pitchFamily="18" charset="0"/>
              </a:rPr>
              <a:t> либо </a:t>
            </a:r>
            <a:br>
              <a:rPr lang="ru-RU" sz="1400" dirty="0">
                <a:solidFill>
                  <a:schemeClr val="bg1"/>
                </a:solidFill>
                <a:latin typeface="Times New Roman" pitchFamily="18" charset="0"/>
                <a:cs typeface="Times New Roman" pitchFamily="18" charset="0"/>
              </a:rPr>
            </a:br>
            <a:r>
              <a:rPr lang="ru-RU" sz="1400" dirty="0" smtClean="0">
                <a:solidFill>
                  <a:schemeClr val="bg1"/>
                </a:solidFill>
                <a:latin typeface="Times New Roman" pitchFamily="18" charset="0"/>
                <a:cs typeface="Times New Roman" pitchFamily="18" charset="0"/>
              </a:rPr>
              <a:t>                     иное </a:t>
            </a:r>
            <a:r>
              <a:rPr lang="ru-RU" sz="1400" dirty="0">
                <a:solidFill>
                  <a:schemeClr val="bg1"/>
                </a:solidFill>
                <a:latin typeface="Times New Roman" pitchFamily="18" charset="0"/>
                <a:cs typeface="Times New Roman" pitchFamily="18" charset="0"/>
              </a:rPr>
              <a:t>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а также совершение перечисленных деяний от имени или в интересах юридического лица</a:t>
            </a:r>
            <a:r>
              <a:rPr lang="ru-RU" sz="1400" i="1" dirty="0">
                <a:solidFill>
                  <a:schemeClr val="bg1"/>
                </a:solidFill>
                <a:latin typeface="Times New Roman" pitchFamily="18" charset="0"/>
                <a:cs typeface="Times New Roman" pitchFamily="18" charset="0"/>
              </a:rPr>
              <a:t> </a:t>
            </a:r>
            <a:r>
              <a:rPr lang="ru-RU" sz="1400" i="1" dirty="0" smtClean="0">
                <a:solidFill>
                  <a:schemeClr val="bg1"/>
                </a:solidFill>
                <a:latin typeface="Times New Roman" pitchFamily="18" charset="0"/>
                <a:cs typeface="Times New Roman" pitchFamily="18" charset="0"/>
              </a:rPr>
              <a:t/>
            </a:r>
            <a:br>
              <a:rPr lang="ru-RU" sz="1400" i="1" dirty="0" smtClean="0">
                <a:solidFill>
                  <a:schemeClr val="bg1"/>
                </a:solidFill>
                <a:latin typeface="Times New Roman" pitchFamily="18" charset="0"/>
                <a:cs typeface="Times New Roman" pitchFamily="18" charset="0"/>
              </a:rPr>
            </a:br>
            <a:r>
              <a:rPr lang="ru-RU" sz="1400" dirty="0" smtClean="0">
                <a:solidFill>
                  <a:schemeClr val="bg1"/>
                </a:solidFill>
                <a:latin typeface="Times New Roman" pitchFamily="18" charset="0"/>
                <a:cs typeface="Times New Roman" pitchFamily="18" charset="0"/>
              </a:rPr>
              <a:t>(</a:t>
            </a:r>
            <a:r>
              <a:rPr lang="ru-RU" sz="1400" dirty="0">
                <a:solidFill>
                  <a:schemeClr val="bg1"/>
                </a:solidFill>
                <a:latin typeface="Times New Roman" pitchFamily="18" charset="0"/>
                <a:cs typeface="Times New Roman" pitchFamily="18" charset="0"/>
              </a:rPr>
              <a:t>ст. 1 Федерального закона от </a:t>
            </a:r>
            <a:r>
              <a:rPr lang="ru-RU" sz="1400" dirty="0" smtClean="0">
                <a:solidFill>
                  <a:schemeClr val="bg1"/>
                </a:solidFill>
                <a:latin typeface="Times New Roman" pitchFamily="18" charset="0"/>
                <a:cs typeface="Times New Roman" pitchFamily="18" charset="0"/>
              </a:rPr>
              <a:t>25.12.2008 № </a:t>
            </a:r>
            <a:r>
              <a:rPr lang="ru-RU" sz="1400" dirty="0">
                <a:solidFill>
                  <a:schemeClr val="bg1"/>
                </a:solidFill>
                <a:latin typeface="Times New Roman" pitchFamily="18" charset="0"/>
                <a:cs typeface="Times New Roman" pitchFamily="18" charset="0"/>
              </a:rPr>
              <a:t>273-ФЗ «О противодействии коррупции»)</a:t>
            </a:r>
            <a:r>
              <a:rPr lang="ru-RU" sz="1400" i="1" dirty="0">
                <a:solidFill>
                  <a:schemeClr val="bg1"/>
                </a:solidFill>
                <a:latin typeface="Times New Roman" pitchFamily="18" charset="0"/>
                <a:cs typeface="Times New Roman" pitchFamily="18" charset="0"/>
              </a:rPr>
              <a:t>.</a:t>
            </a:r>
            <a:endParaRPr lang="ru-RU" sz="1400" dirty="0">
              <a:solidFill>
                <a:schemeClr val="bg1"/>
              </a:solidFill>
              <a:latin typeface="Times New Roman" pitchFamily="18" charset="0"/>
              <a:cs typeface="Times New Roman" pitchFamily="18" charset="0"/>
            </a:endParaRPr>
          </a:p>
        </p:txBody>
      </p:sp>
      <p:sp>
        <p:nvSpPr>
          <p:cNvPr id="3" name="Прямоугольник 2"/>
          <p:cNvSpPr/>
          <p:nvPr/>
        </p:nvSpPr>
        <p:spPr>
          <a:xfrm>
            <a:off x="2312368" y="179929"/>
            <a:ext cx="4482752" cy="584775"/>
          </a:xfrm>
          <a:prstGeom prst="rect">
            <a:avLst/>
          </a:prstGeom>
          <a:noFill/>
        </p:spPr>
        <p:txBody>
          <a:bodyPr wrap="square" lIns="91440" tIns="45720" rIns="91440" bIns="45720">
            <a:spAutoFit/>
          </a:bodyPr>
          <a:lstStyle/>
          <a:p>
            <a:pPr algn="ctr"/>
            <a:r>
              <a:rPr lang="ru-RU" sz="3200" b="1" dirty="0" smtClean="0">
                <a:ln w="10541" cmpd="sng">
                  <a:solidFill>
                    <a:srgbClr val="FF0000"/>
                  </a:solidFill>
                  <a:prstDash val="solid"/>
                </a:ln>
                <a:solidFill>
                  <a:srgbClr val="C00000"/>
                </a:solidFill>
                <a:latin typeface="Times New Roman" pitchFamily="18" charset="0"/>
                <a:cs typeface="Times New Roman" pitchFamily="18" charset="0"/>
              </a:rPr>
              <a:t>КОРРУПЦИЯ</a:t>
            </a:r>
            <a:endParaRPr lang="ru-RU" sz="3200" b="1" cap="none" spc="0" dirty="0">
              <a:ln w="10541" cmpd="sng">
                <a:solidFill>
                  <a:srgbClr val="FF0000"/>
                </a:solidFill>
                <a:prstDash val="solid"/>
              </a:ln>
              <a:solidFill>
                <a:srgbClr val="C00000"/>
              </a:solidFill>
              <a:effectLst/>
              <a:latin typeface="Times New Roman" pitchFamily="18" charset="0"/>
              <a:cs typeface="Times New Roman" pitchFamily="18" charset="0"/>
            </a:endParaRPr>
          </a:p>
        </p:txBody>
      </p:sp>
      <p:sp>
        <p:nvSpPr>
          <p:cNvPr id="6" name="Прямоугольник 5"/>
          <p:cNvSpPr/>
          <p:nvPr/>
        </p:nvSpPr>
        <p:spPr>
          <a:xfrm>
            <a:off x="157855" y="2564904"/>
            <a:ext cx="8838728" cy="1877437"/>
          </a:xfrm>
          <a:prstGeom prst="rect">
            <a:avLst/>
          </a:prstGeom>
        </p:spPr>
        <p:txBody>
          <a:bodyPr wrap="square">
            <a:spAutoFit/>
          </a:bodyPr>
          <a:lstStyle/>
          <a:p>
            <a:pPr algn="just"/>
            <a:r>
              <a:rPr lang="ru-RU" b="1" dirty="0" smtClean="0">
                <a:solidFill>
                  <a:srgbClr val="C00000"/>
                </a:solidFill>
                <a:latin typeface="Times New Roman" pitchFamily="18" charset="0"/>
                <a:cs typeface="Times New Roman" pitchFamily="18" charset="0"/>
              </a:rPr>
              <a:t>ПРОТИВОДЕЙСТВИЕ КОРРУПЦИИ </a:t>
            </a:r>
            <a:r>
              <a:rPr lang="ru-RU" sz="1400" dirty="0" smtClean="0">
                <a:solidFill>
                  <a:schemeClr val="accent1">
                    <a:lumMod val="50000"/>
                  </a:schemeClr>
                </a:solidFill>
                <a:latin typeface="Times New Roman" pitchFamily="18" charset="0"/>
                <a:cs typeface="Times New Roman" pitchFamily="18" charset="0"/>
              </a:rPr>
              <a:t>– деятельность </a:t>
            </a:r>
            <a:r>
              <a:rPr lang="ru-RU" sz="1400" dirty="0">
                <a:solidFill>
                  <a:schemeClr val="accent1">
                    <a:lumMod val="50000"/>
                  </a:schemeClr>
                </a:solidFill>
                <a:latin typeface="Times New Roman" pitchFamily="18" charset="0"/>
                <a:cs typeface="Times New Roman" pitchFamily="18" charset="0"/>
              </a:rPr>
              <a:t>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 </a:t>
            </a:r>
            <a:endParaRPr lang="ru-RU" sz="1400" dirty="0" smtClean="0">
              <a:solidFill>
                <a:schemeClr val="accent1">
                  <a:lumMod val="50000"/>
                </a:schemeClr>
              </a:solidFill>
              <a:latin typeface="Times New Roman" pitchFamily="18" charset="0"/>
              <a:cs typeface="Times New Roman" pitchFamily="18" charset="0"/>
            </a:endParaRPr>
          </a:p>
          <a:p>
            <a:pPr algn="just"/>
            <a:r>
              <a:rPr lang="ru-RU" sz="1400" dirty="0" smtClean="0">
                <a:solidFill>
                  <a:schemeClr val="accent1">
                    <a:lumMod val="50000"/>
                  </a:schemeClr>
                </a:solidFill>
                <a:latin typeface="Times New Roman" pitchFamily="18" charset="0"/>
                <a:cs typeface="Times New Roman" pitchFamily="18" charset="0"/>
              </a:rPr>
              <a:t>а</a:t>
            </a:r>
            <a:r>
              <a:rPr lang="ru-RU" sz="1400" dirty="0">
                <a:solidFill>
                  <a:schemeClr val="accent1">
                    <a:lumMod val="50000"/>
                  </a:schemeClr>
                </a:solidFill>
                <a:latin typeface="Times New Roman" pitchFamily="18" charset="0"/>
                <a:cs typeface="Times New Roman" pitchFamily="18" charset="0"/>
              </a:rPr>
              <a:t>) по предупреждению коррупции, в том числе по выявлению и последующему устранению причин коррупции (профилактика коррупции); </a:t>
            </a:r>
            <a:endParaRPr lang="ru-RU" sz="1400" dirty="0" smtClean="0">
              <a:solidFill>
                <a:schemeClr val="accent1">
                  <a:lumMod val="50000"/>
                </a:schemeClr>
              </a:solidFill>
              <a:latin typeface="Times New Roman" pitchFamily="18" charset="0"/>
              <a:cs typeface="Times New Roman" pitchFamily="18" charset="0"/>
            </a:endParaRPr>
          </a:p>
          <a:p>
            <a:pPr algn="just"/>
            <a:r>
              <a:rPr lang="ru-RU" sz="1400" dirty="0" smtClean="0">
                <a:solidFill>
                  <a:schemeClr val="accent1">
                    <a:lumMod val="50000"/>
                  </a:schemeClr>
                </a:solidFill>
                <a:latin typeface="Times New Roman" pitchFamily="18" charset="0"/>
                <a:cs typeface="Times New Roman" pitchFamily="18" charset="0"/>
              </a:rPr>
              <a:t>б</a:t>
            </a:r>
            <a:r>
              <a:rPr lang="ru-RU" sz="1400" dirty="0">
                <a:solidFill>
                  <a:schemeClr val="accent1">
                    <a:lumMod val="50000"/>
                  </a:schemeClr>
                </a:solidFill>
                <a:latin typeface="Times New Roman" pitchFamily="18" charset="0"/>
                <a:cs typeface="Times New Roman" pitchFamily="18" charset="0"/>
              </a:rPr>
              <a:t>) по выявлению, предупреждению, пресечению, раскрытию и расследованию коррупционных правонарушений (борьба с коррупцией); </a:t>
            </a:r>
            <a:endParaRPr lang="ru-RU" sz="1400" dirty="0" smtClean="0">
              <a:solidFill>
                <a:schemeClr val="accent1">
                  <a:lumMod val="50000"/>
                </a:schemeClr>
              </a:solidFill>
              <a:latin typeface="Times New Roman" pitchFamily="18" charset="0"/>
              <a:cs typeface="Times New Roman" pitchFamily="18" charset="0"/>
            </a:endParaRPr>
          </a:p>
          <a:p>
            <a:pPr algn="just"/>
            <a:r>
              <a:rPr lang="ru-RU" sz="1400" dirty="0" smtClean="0">
                <a:solidFill>
                  <a:schemeClr val="accent1">
                    <a:lumMod val="50000"/>
                  </a:schemeClr>
                </a:solidFill>
                <a:latin typeface="Times New Roman" pitchFamily="18" charset="0"/>
                <a:cs typeface="Times New Roman" pitchFamily="18" charset="0"/>
              </a:rPr>
              <a:t>в</a:t>
            </a:r>
            <a:r>
              <a:rPr lang="ru-RU" sz="1400" dirty="0">
                <a:solidFill>
                  <a:schemeClr val="accent1">
                    <a:lumMod val="50000"/>
                  </a:schemeClr>
                </a:solidFill>
                <a:latin typeface="Times New Roman" pitchFamily="18" charset="0"/>
                <a:cs typeface="Times New Roman" pitchFamily="18" charset="0"/>
              </a:rPr>
              <a:t>) по минимизации и (или) ликвидации последствий коррупционных правонарушений. </a:t>
            </a:r>
          </a:p>
        </p:txBody>
      </p:sp>
      <p:sp>
        <p:nvSpPr>
          <p:cNvPr id="9" name="Прямоугольник 8"/>
          <p:cNvSpPr/>
          <p:nvPr/>
        </p:nvSpPr>
        <p:spPr>
          <a:xfrm>
            <a:off x="125760" y="4432463"/>
            <a:ext cx="6030416" cy="2092881"/>
          </a:xfrm>
          <a:prstGeom prst="rect">
            <a:avLst/>
          </a:prstGeom>
        </p:spPr>
        <p:txBody>
          <a:bodyPr wrap="square">
            <a:spAutoFit/>
          </a:bodyPr>
          <a:lstStyle/>
          <a:p>
            <a:pPr indent="450215" algn="just">
              <a:spcAft>
                <a:spcPts val="0"/>
              </a:spcAft>
            </a:pPr>
            <a:r>
              <a:rPr lang="ru-RU" b="1" dirty="0" smtClean="0">
                <a:solidFill>
                  <a:srgbClr val="C00000"/>
                </a:solidFill>
                <a:latin typeface="Times New Roman" pitchFamily="18" charset="0"/>
                <a:cs typeface="Times New Roman" pitchFamily="18" charset="0"/>
              </a:rPr>
              <a:t>КОНФЛИКТ ИНТЕРЕСОВ – </a:t>
            </a:r>
            <a:r>
              <a:rPr lang="ru-RU" sz="1600" dirty="0" smtClean="0">
                <a:solidFill>
                  <a:srgbClr val="002060"/>
                </a:solidFill>
                <a:latin typeface="Times New Roman" pitchFamily="18" charset="0"/>
                <a:cs typeface="Times New Roman" pitchFamily="18" charset="0"/>
              </a:rPr>
              <a:t>это </a:t>
            </a:r>
            <a:r>
              <a:rPr lang="ru-RU" sz="1600" dirty="0">
                <a:solidFill>
                  <a:srgbClr val="002060"/>
                </a:solidFill>
                <a:latin typeface="Times New Roman" pitchFamily="18" charset="0"/>
                <a:cs typeface="Times New Roman" pitchFamily="18" charset="0"/>
              </a:rPr>
              <a:t>ситуация, </a:t>
            </a:r>
            <a:r>
              <a:rPr lang="ru-RU" sz="1600" dirty="0">
                <a:solidFill>
                  <a:srgbClr val="002060"/>
                </a:solidFill>
                <a:latin typeface="Times New Roman"/>
                <a:ea typeface="Times New Roman"/>
              </a:rPr>
              <a:t>при которой личная заинтересованность (прямая или косвенная) лица, замещающего должность, замещение которой предусматривает обязанность принимать меры по предотвращению и урегулированию конфликта интересов, влияет или может повлиять на надлежащее, объективное и беспристрастное исполнение им должностных (служебных) обязанностей (осуществление полномочий).</a:t>
            </a:r>
          </a:p>
        </p:txBody>
      </p:sp>
      <p:pic>
        <p:nvPicPr>
          <p:cNvPr id="15" name="Picture 2" descr="D:\Мои документы\Мои рисунки\ботинки\zelenaja-galochka.png"/>
          <p:cNvPicPr>
            <a:picLocks noChangeAspect="1" noChangeArrowheads="1"/>
          </p:cNvPicPr>
          <p:nvPr/>
        </p:nvPicPr>
        <p:blipFill>
          <a:blip r:embed="rId5" cstate="print"/>
          <a:srcRect/>
          <a:stretch>
            <a:fillRect/>
          </a:stretch>
        </p:blipFill>
        <p:spPr bwMode="auto">
          <a:xfrm>
            <a:off x="0" y="2492896"/>
            <a:ext cx="389865" cy="360000"/>
          </a:xfrm>
          <a:prstGeom prst="rect">
            <a:avLst/>
          </a:prstGeom>
          <a:noFill/>
        </p:spPr>
      </p:pic>
      <p:pic>
        <p:nvPicPr>
          <p:cNvPr id="16" name="Picture 2" descr="D:\Мои документы\Мои рисунки\ботинки\zelenaja-galochka.png"/>
          <p:cNvPicPr>
            <a:picLocks noChangeAspect="1" noChangeArrowheads="1"/>
          </p:cNvPicPr>
          <p:nvPr/>
        </p:nvPicPr>
        <p:blipFill>
          <a:blip r:embed="rId5" cstate="print"/>
          <a:srcRect/>
          <a:stretch>
            <a:fillRect/>
          </a:stretch>
        </p:blipFill>
        <p:spPr bwMode="auto">
          <a:xfrm>
            <a:off x="-15248" y="4365104"/>
            <a:ext cx="389865" cy="360000"/>
          </a:xfrm>
          <a:prstGeom prst="rect">
            <a:avLst/>
          </a:prstGeom>
          <a:noFill/>
        </p:spPr>
      </p:pic>
      <p:pic>
        <p:nvPicPr>
          <p:cNvPr id="1026" name="Picture 2" descr="S:\11\Баева\лого_без_слов.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101503"/>
            <a:ext cx="1164137" cy="1383281"/>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D:\Мои документы\Мои рисунки\ботинки\zelenaja-galochka.png"/>
          <p:cNvPicPr>
            <a:picLocks noChangeAspect="1" noChangeArrowheads="1"/>
          </p:cNvPicPr>
          <p:nvPr/>
        </p:nvPicPr>
        <p:blipFill>
          <a:blip r:embed="rId5" cstate="print"/>
          <a:srcRect/>
          <a:stretch>
            <a:fillRect/>
          </a:stretch>
        </p:blipFill>
        <p:spPr bwMode="auto">
          <a:xfrm>
            <a:off x="2715299" y="-16415"/>
            <a:ext cx="776581" cy="717092"/>
          </a:xfrm>
          <a:prstGeom prst="rect">
            <a:avLst/>
          </a:prstGeom>
          <a:noFill/>
        </p:spPr>
      </p:pic>
    </p:spTree>
    <p:extLst>
      <p:ext uri="{BB962C8B-B14F-4D97-AF65-F5344CB8AC3E}">
        <p14:creationId xmlns:p14="http://schemas.microsoft.com/office/powerpoint/2010/main" val="2412816301"/>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100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1000"/>
                                        <p:tgtEl>
                                          <p:spTgt spid="15"/>
                                        </p:tgtEl>
                                      </p:cBhvr>
                                    </p:animEffect>
                                  </p:childTnLst>
                                </p:cTn>
                              </p:par>
                            </p:childTnLst>
                          </p:cTn>
                        </p:par>
                        <p:par>
                          <p:cTn id="8" fill="hold">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1000"/>
                                        <p:tgtEl>
                                          <p:spTgt spid="16"/>
                                        </p:tgtEl>
                                      </p:cBhvr>
                                    </p:animEffect>
                                  </p:childTnLst>
                                </p:cTn>
                              </p:par>
                            </p:childTnLst>
                          </p:cTn>
                        </p:par>
                        <p:par>
                          <p:cTn id="12" fill="hold">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18"/>
                                        </p:tgtEl>
                                        <p:attrNameLst>
                                          <p:attrName>style.visibility</p:attrName>
                                        </p:attrNameLst>
                                      </p:cBhvr>
                                      <p:to>
                                        <p:strVal val="visible"/>
                                      </p:to>
                                    </p:set>
                                    <p:animEffect transition="in" filter="wipe(left)">
                                      <p:cBhvr>
                                        <p:cTn id="15"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Рисунок 9"/>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48"/>
          <a:stretch>
            <a:fillRect/>
          </a:stretch>
        </p:blipFill>
        <p:spPr>
          <a:xfrm>
            <a:off x="0" y="-27384"/>
            <a:ext cx="9180512" cy="6858000"/>
          </a:xfrm>
          <a:prstGeom prst="rect">
            <a:avLst/>
          </a:prstGeom>
        </p:spPr>
      </p:pic>
      <p:sp>
        <p:nvSpPr>
          <p:cNvPr id="5" name="Rectangle 5"/>
          <p:cNvSpPr>
            <a:spLocks noChangeArrowheads="1"/>
          </p:cNvSpPr>
          <p:nvPr/>
        </p:nvSpPr>
        <p:spPr bwMode="auto">
          <a:xfrm>
            <a:off x="117943" y="116632"/>
            <a:ext cx="8918553" cy="657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4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ahoma" pitchFamily="34" charset="0"/>
              <a:cs typeface="Arial" pitchFamily="34" charset="0"/>
            </a:endParaRPr>
          </a:p>
          <a:p>
            <a:pPr lvl="0" algn="ctr">
              <a:lnSpc>
                <a:spcPct val="117000"/>
              </a:lnSpc>
              <a:defRPr/>
            </a:pP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endParaRPr lang="ru-RU"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lnSpc>
                <a:spcPct val="117000"/>
              </a:lnSpc>
              <a:defRPr/>
            </a:pPr>
            <a:r>
              <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a:p>
            <a:pPr>
              <a:lnSpc>
                <a:spcPct val="117000"/>
              </a:lnSpc>
              <a:defRPr/>
            </a:pP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p:txBody>
      </p:sp>
      <p:pic>
        <p:nvPicPr>
          <p:cNvPr id="13" name="Рисунок 12" descr="ро.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884649" y="0"/>
            <a:ext cx="5888736" cy="6541008"/>
          </a:xfrm>
          <a:prstGeom prst="rect">
            <a:avLst/>
          </a:prstGeom>
          <a:scene3d>
            <a:camera prst="orthographicFront">
              <a:rot lat="0" lon="0" rev="0"/>
            </a:camera>
            <a:lightRig rig="threePt" dir="t"/>
          </a:scene3d>
        </p:spPr>
      </p:pic>
      <p:sp>
        <p:nvSpPr>
          <p:cNvPr id="15" name="Rectangle 14"/>
          <p:cNvSpPr>
            <a:spLocks noChangeArrowheads="1"/>
          </p:cNvSpPr>
          <p:nvPr/>
        </p:nvSpPr>
        <p:spPr bwMode="auto">
          <a:xfrm>
            <a:off x="0" y="1"/>
            <a:ext cx="9144000" cy="980727"/>
          </a:xfrm>
          <a:prstGeom prst="rect">
            <a:avLst/>
          </a:prstGeom>
          <a:solidFill>
            <a:srgbClr val="C00000"/>
          </a:solidFill>
          <a:ln>
            <a:solidFill>
              <a:schemeClr val="bg1"/>
            </a:solidFill>
            <a:headEnd/>
            <a:tailEnd/>
          </a:ln>
          <a:effectLst>
            <a:glow rad="50800">
              <a:schemeClr val="bg1">
                <a:lumMod val="85000"/>
                <a:alpha val="37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style>
          <a:lnRef idx="0">
            <a:schemeClr val="accent2"/>
          </a:lnRef>
          <a:fillRef idx="3">
            <a:schemeClr val="accent2"/>
          </a:fillRef>
          <a:effectRef idx="3">
            <a:schemeClr val="accent2"/>
          </a:effectRef>
          <a:fontRef idx="minor">
            <a:schemeClr val="lt1"/>
          </a:fontRef>
        </p:style>
        <p:txBody>
          <a:bodyPr rIns="18000" anchor="ctr"/>
          <a:lstStyle/>
          <a:p>
            <a:pPr algn="ctr"/>
            <a:r>
              <a:rPr lang="ru-RU" sz="2600" b="1" dirty="0" smtClean="0"/>
              <a:t>     </a:t>
            </a:r>
            <a:r>
              <a:rPr lang="ru-RU" sz="2400" b="1" dirty="0" smtClean="0"/>
              <a:t>Ответственность </a:t>
            </a:r>
            <a:r>
              <a:rPr lang="ru-RU" sz="2400" b="1" dirty="0"/>
              <a:t>за несоблюдение предусмотренных ограничений и запретов </a:t>
            </a:r>
            <a:endParaRPr lang="ru-RU" sz="2400" b="1" dirty="0">
              <a:solidFill>
                <a:schemeClr val="bg1"/>
              </a:solidFill>
              <a:effectLst>
                <a:outerShdw blurRad="38100" dist="38100" dir="2700000" algn="tl">
                  <a:srgbClr val="000000">
                    <a:alpha val="43137"/>
                  </a:srgbClr>
                </a:outerShdw>
              </a:effectLst>
              <a:latin typeface="Arial Black" pitchFamily="34" charset="0"/>
              <a:cs typeface="Arial" charset="0"/>
            </a:endParaRPr>
          </a:p>
        </p:txBody>
      </p:sp>
      <p:sp>
        <p:nvSpPr>
          <p:cNvPr id="2" name="Прямоугольник 1"/>
          <p:cNvSpPr/>
          <p:nvPr/>
        </p:nvSpPr>
        <p:spPr>
          <a:xfrm>
            <a:off x="117943" y="908720"/>
            <a:ext cx="8918553" cy="1323439"/>
          </a:xfrm>
          <a:prstGeom prst="rect">
            <a:avLst/>
          </a:prstGeom>
        </p:spPr>
        <p:txBody>
          <a:bodyPr wrap="square">
            <a:spAutoFit/>
          </a:bodyPr>
          <a:lstStyle/>
          <a:p>
            <a:pPr algn="just"/>
            <a:r>
              <a:rPr lang="ru-RU" sz="1400" dirty="0" smtClean="0">
                <a:solidFill>
                  <a:schemeClr val="bg1"/>
                </a:solidFill>
                <a:latin typeface="Times New Roman" pitchFamily="18" charset="0"/>
                <a:cs typeface="Times New Roman" pitchFamily="18" charset="0"/>
              </a:rPr>
              <a:t>          </a:t>
            </a:r>
            <a:r>
              <a:rPr lang="ru-RU" sz="1600" dirty="0" smtClean="0">
                <a:solidFill>
                  <a:schemeClr val="bg1"/>
                </a:solidFill>
                <a:latin typeface="Times New Roman" pitchFamily="18" charset="0"/>
                <a:cs typeface="Times New Roman" pitchFamily="18" charset="0"/>
              </a:rPr>
              <a:t>В </a:t>
            </a:r>
            <a:r>
              <a:rPr lang="ru-RU" sz="1600" dirty="0">
                <a:solidFill>
                  <a:schemeClr val="bg1"/>
                </a:solidFill>
                <a:latin typeface="Times New Roman" pitchFamily="18" charset="0"/>
                <a:cs typeface="Times New Roman" pitchFamily="18" charset="0"/>
              </a:rPr>
              <a:t>соответствии со ст. 13 Федерального закона от 25 декабря 2008г. № 273-ФЗ «О противодействии коррупции» (далее – Федеральный закон № 273-ФЗ) граждане Российской Федерации, иностранные граждане и лица без гражданства за совершение коррупционных правонарушений несут </a:t>
            </a:r>
            <a:r>
              <a:rPr lang="ru-RU" sz="1600" b="1" dirty="0">
                <a:solidFill>
                  <a:srgbClr val="FF0000"/>
                </a:solidFill>
                <a:latin typeface="Times New Roman" pitchFamily="18" charset="0"/>
                <a:cs typeface="Times New Roman" pitchFamily="18" charset="0"/>
              </a:rPr>
              <a:t>уголовную, административную, гражданско-правовую и дисциплинарную ответственность</a:t>
            </a:r>
            <a:r>
              <a:rPr lang="ru-RU" sz="1600" dirty="0">
                <a:solidFill>
                  <a:schemeClr val="bg1"/>
                </a:solidFill>
                <a:latin typeface="Times New Roman" pitchFamily="18" charset="0"/>
                <a:cs typeface="Times New Roman" pitchFamily="18" charset="0"/>
              </a:rPr>
              <a:t> в соответствии с законодательством Российской </a:t>
            </a:r>
            <a:r>
              <a:rPr lang="ru-RU" sz="1600" dirty="0" smtClean="0">
                <a:solidFill>
                  <a:schemeClr val="bg1"/>
                </a:solidFill>
                <a:latin typeface="Times New Roman" pitchFamily="18" charset="0"/>
                <a:cs typeface="Times New Roman" pitchFamily="18" charset="0"/>
              </a:rPr>
              <a:t>Федерации</a:t>
            </a:r>
            <a:endParaRPr lang="ru-RU" sz="1600" dirty="0">
              <a:solidFill>
                <a:schemeClr val="bg1"/>
              </a:solidFill>
              <a:latin typeface="Times New Roman" pitchFamily="18" charset="0"/>
              <a:cs typeface="Times New Roman" pitchFamily="18" charset="0"/>
            </a:endParaRPr>
          </a:p>
        </p:txBody>
      </p:sp>
      <p:sp>
        <p:nvSpPr>
          <p:cNvPr id="3" name="Прямоугольник 2"/>
          <p:cNvSpPr/>
          <p:nvPr/>
        </p:nvSpPr>
        <p:spPr>
          <a:xfrm>
            <a:off x="3145748" y="2226350"/>
            <a:ext cx="3730508" cy="338554"/>
          </a:xfrm>
          <a:prstGeom prst="rect">
            <a:avLst/>
          </a:prstGeom>
          <a:solidFill>
            <a:schemeClr val="bg1"/>
          </a:solidFill>
        </p:spPr>
        <p:txBody>
          <a:bodyPr wrap="none" lIns="91440" tIns="45720" rIns="91440" bIns="45720" anchor="ctr">
            <a:spAutoFit/>
          </a:bodyPr>
          <a:lstStyle/>
          <a:p>
            <a:pPr algn="ctr"/>
            <a:r>
              <a:rPr lang="ru-RU" sz="1600" b="1" cap="none" spc="0" dirty="0" smtClean="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rPr>
              <a:t>УГОЛОВНАЯ ОТВЕТСТВЕННОСТЬ</a:t>
            </a:r>
            <a:endParaRPr lang="ru-RU" sz="1600" b="1" cap="none" spc="0" dirty="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endParaRPr>
          </a:p>
        </p:txBody>
      </p:sp>
      <p:sp>
        <p:nvSpPr>
          <p:cNvPr id="8" name="Прямоугольник 7"/>
          <p:cNvSpPr/>
          <p:nvPr/>
        </p:nvSpPr>
        <p:spPr>
          <a:xfrm>
            <a:off x="117943" y="2477214"/>
            <a:ext cx="8918553" cy="1815882"/>
          </a:xfrm>
          <a:prstGeom prst="rect">
            <a:avLst/>
          </a:prstGeom>
        </p:spPr>
        <p:txBody>
          <a:bodyPr wrap="square">
            <a:spAutoFit/>
          </a:bodyPr>
          <a:lstStyle/>
          <a:p>
            <a:pPr algn="just"/>
            <a:r>
              <a:rPr lang="ru-RU" sz="1400" dirty="0" smtClean="0">
                <a:solidFill>
                  <a:schemeClr val="accent1">
                    <a:lumMod val="50000"/>
                  </a:schemeClr>
                </a:solidFill>
                <a:latin typeface="Times New Roman" pitchFamily="18" charset="0"/>
                <a:cs typeface="Times New Roman" pitchFamily="18" charset="0"/>
              </a:rPr>
              <a:t>                   </a:t>
            </a:r>
            <a:r>
              <a:rPr lang="ru-RU" sz="1600" dirty="0" smtClean="0">
                <a:solidFill>
                  <a:schemeClr val="accent1">
                    <a:lumMod val="50000"/>
                  </a:schemeClr>
                </a:solidFill>
                <a:latin typeface="Times New Roman" pitchFamily="18" charset="0"/>
                <a:cs typeface="Times New Roman" pitchFamily="18" charset="0"/>
              </a:rPr>
              <a:t>В </a:t>
            </a:r>
            <a:r>
              <a:rPr lang="ru-RU" sz="1600" dirty="0">
                <a:solidFill>
                  <a:schemeClr val="accent1">
                    <a:lumMod val="50000"/>
                  </a:schemeClr>
                </a:solidFill>
                <a:latin typeface="Times New Roman" pitchFamily="18" charset="0"/>
                <a:cs typeface="Times New Roman" pitchFamily="18" charset="0"/>
              </a:rPr>
              <a:t>соответствии со ст. 290 Уголовного кодекса Российской Федерации от 13 июня 1996 г. </a:t>
            </a:r>
            <a:r>
              <a:rPr lang="ru-RU" sz="1600" dirty="0" smtClean="0">
                <a:solidFill>
                  <a:schemeClr val="accent1">
                    <a:lumMod val="50000"/>
                  </a:schemeClr>
                </a:solidFill>
                <a:latin typeface="Times New Roman" pitchFamily="18" charset="0"/>
                <a:cs typeface="Times New Roman" pitchFamily="18" charset="0"/>
              </a:rPr>
              <a:t>                                № </a:t>
            </a:r>
            <a:r>
              <a:rPr lang="ru-RU" sz="1600" dirty="0">
                <a:solidFill>
                  <a:schemeClr val="accent1">
                    <a:lumMod val="50000"/>
                  </a:schemeClr>
                </a:solidFill>
                <a:latin typeface="Times New Roman" pitchFamily="18" charset="0"/>
                <a:cs typeface="Times New Roman" pitchFamily="18" charset="0"/>
              </a:rPr>
              <a:t>63-ФЗ получение должностным лицом, иностранным должностным лицом либо должностным лицом публичной международной организации взятки за незаконные действия (бездействие) наказывается штрафом в размере от сорокакратной до семидесятикратной суммы взятки с лишением права занимать определенные должности или заниматься определенной деятельностью на срок до трех лет либо лишением свободы на срок от трех до семи лет со штрафом в размере сорокакратной суммы взятки </a:t>
            </a:r>
          </a:p>
        </p:txBody>
      </p:sp>
      <p:sp>
        <p:nvSpPr>
          <p:cNvPr id="14" name="Прямоугольник 13"/>
          <p:cNvSpPr/>
          <p:nvPr/>
        </p:nvSpPr>
        <p:spPr>
          <a:xfrm>
            <a:off x="2884649" y="4005064"/>
            <a:ext cx="4736426" cy="338554"/>
          </a:xfrm>
          <a:prstGeom prst="rect">
            <a:avLst/>
          </a:prstGeom>
          <a:solidFill>
            <a:schemeClr val="bg1"/>
          </a:solidFill>
        </p:spPr>
        <p:txBody>
          <a:bodyPr wrap="none" lIns="91440" tIns="45720" rIns="91440" bIns="45720" anchor="ctr">
            <a:spAutoFit/>
          </a:bodyPr>
          <a:lstStyle/>
          <a:p>
            <a:pPr algn="ctr"/>
            <a:r>
              <a:rPr lang="ru-RU" sz="1600" b="1" cap="none" spc="0" dirty="0" smtClean="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rPr>
              <a:t>АДМИНИСТРАТИВНАЯ ОТВЕТСТВЕННОСТЬ</a:t>
            </a:r>
            <a:endParaRPr lang="ru-RU" sz="1600" b="1" cap="none" spc="0" dirty="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endParaRPr>
          </a:p>
        </p:txBody>
      </p:sp>
      <p:sp>
        <p:nvSpPr>
          <p:cNvPr id="11" name="Прямоугольник 10"/>
          <p:cNvSpPr/>
          <p:nvPr/>
        </p:nvSpPr>
        <p:spPr>
          <a:xfrm>
            <a:off x="117943" y="4293096"/>
            <a:ext cx="8918554" cy="2554545"/>
          </a:xfrm>
          <a:prstGeom prst="rect">
            <a:avLst/>
          </a:prstGeom>
        </p:spPr>
        <p:txBody>
          <a:bodyPr wrap="square">
            <a:spAutoFit/>
          </a:bodyPr>
          <a:lstStyle/>
          <a:p>
            <a:pPr algn="just"/>
            <a:r>
              <a:rPr lang="ru-RU" sz="1600" dirty="0" smtClean="0">
                <a:solidFill>
                  <a:srgbClr val="0070C0"/>
                </a:solidFill>
                <a:latin typeface="Times New Roman" pitchFamily="18" charset="0"/>
                <a:cs typeface="Times New Roman" pitchFamily="18" charset="0"/>
              </a:rPr>
              <a:t>          В </a:t>
            </a:r>
            <a:r>
              <a:rPr lang="ru-RU" sz="1600" dirty="0">
                <a:solidFill>
                  <a:srgbClr val="0070C0"/>
                </a:solidFill>
                <a:latin typeface="Times New Roman" pitchFamily="18" charset="0"/>
                <a:cs typeface="Times New Roman" pitchFamily="18" charset="0"/>
              </a:rPr>
              <a:t>соответствии со ст. 19.29. Кодекса Российской Федерации об административных правонарушениях от 30 декабря 2001 г. № 195-ФЗ привлечение работодателем либо заказчиком работ (услуг) к трудовой деятельности на условиях трудового договора либо к выполнению работ или оказанию услуг на условиях гражданско-правового договора гражданского служащего, замещающего должность, включенную в перечень, установленный нормативными правовыми актами, либо бывшего гражданского служащего, замещавшего такую должность, с нарушением требований, предусмотренных Федеральным законом № 273-ФЗ влечет наложение административного штрафа на граждан в размере от двух тысяч до четырех тысяч рублей; на должностных лиц - от двадцати тысяч до пятидесяти тысяч рублей; на юридических лиц - от ста тысяч до пятисот тысяч </a:t>
            </a:r>
            <a:r>
              <a:rPr lang="ru-RU" sz="1600" dirty="0" smtClean="0">
                <a:solidFill>
                  <a:srgbClr val="0070C0"/>
                </a:solidFill>
                <a:latin typeface="Times New Roman" pitchFamily="18" charset="0"/>
                <a:cs typeface="Times New Roman" pitchFamily="18" charset="0"/>
              </a:rPr>
              <a:t>рублей</a:t>
            </a:r>
            <a:endParaRPr lang="ru-RU" sz="1600" dirty="0">
              <a:solidFill>
                <a:srgbClr val="0070C0"/>
              </a:solidFill>
              <a:latin typeface="Times New Roman" pitchFamily="18" charset="0"/>
              <a:cs typeface="Times New Roman" pitchFamily="18" charset="0"/>
            </a:endParaRPr>
          </a:p>
        </p:txBody>
      </p:sp>
      <p:pic>
        <p:nvPicPr>
          <p:cNvPr id="16" name="Picture 2" descr="S:\11\Баева\лого_без_слов.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282" y="44624"/>
            <a:ext cx="704508" cy="837129"/>
          </a:xfrm>
          <a:prstGeom prst="rect">
            <a:avLst/>
          </a:prstGeom>
          <a:noFill/>
          <a:extLst>
            <a:ext uri="{909E8E84-426E-40DD-AFC4-6F175D3DCCD1}">
              <a14:hiddenFill xmlns:a14="http://schemas.microsoft.com/office/drawing/2010/main">
                <a:solidFill>
                  <a:srgbClr val="FFFFFF"/>
                </a:solidFill>
              </a14:hiddenFill>
            </a:ext>
          </a:extLst>
        </p:spPr>
      </p:pic>
      <p:pic>
        <p:nvPicPr>
          <p:cNvPr id="17" name="Рисунок 16" descr="P:\Методичка_Взятка\800x600_40696_kodeks_мини.jpg"/>
          <p:cNvPicPr/>
          <p:nvPr/>
        </p:nvPicPr>
        <p:blipFill>
          <a:blip r:embed="rId5" cstate="print"/>
          <a:srcRect/>
          <a:stretch>
            <a:fillRect/>
          </a:stretch>
        </p:blipFill>
        <p:spPr bwMode="auto">
          <a:xfrm>
            <a:off x="308648" y="2226350"/>
            <a:ext cx="662952" cy="554578"/>
          </a:xfrm>
          <a:prstGeom prst="rect">
            <a:avLst/>
          </a:prstGeom>
          <a:noFill/>
          <a:ln w="9525">
            <a:noFill/>
            <a:miter lim="800000"/>
            <a:headEnd/>
            <a:tailEnd/>
          </a:ln>
        </p:spPr>
      </p:pic>
    </p:spTree>
    <p:extLst>
      <p:ext uri="{BB962C8B-B14F-4D97-AF65-F5344CB8AC3E}">
        <p14:creationId xmlns:p14="http://schemas.microsoft.com/office/powerpoint/2010/main" val="2412816301"/>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Рисунок 9"/>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48"/>
          <a:stretch>
            <a:fillRect/>
          </a:stretch>
        </p:blipFill>
        <p:spPr>
          <a:xfrm>
            <a:off x="0" y="0"/>
            <a:ext cx="9180512" cy="6858000"/>
          </a:xfrm>
          <a:prstGeom prst="rect">
            <a:avLst/>
          </a:prstGeom>
        </p:spPr>
      </p:pic>
      <p:sp>
        <p:nvSpPr>
          <p:cNvPr id="5" name="Rectangle 5"/>
          <p:cNvSpPr>
            <a:spLocks noChangeArrowheads="1"/>
          </p:cNvSpPr>
          <p:nvPr/>
        </p:nvSpPr>
        <p:spPr bwMode="auto">
          <a:xfrm>
            <a:off x="117943" y="116632"/>
            <a:ext cx="8918553" cy="657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4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ahoma" pitchFamily="34" charset="0"/>
              <a:cs typeface="Arial" pitchFamily="34" charset="0"/>
            </a:endParaRPr>
          </a:p>
          <a:p>
            <a:pPr lvl="0" algn="ctr">
              <a:lnSpc>
                <a:spcPct val="117000"/>
              </a:lnSpc>
              <a:defRPr/>
            </a:pP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endParaRPr lang="ru-RU"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lnSpc>
                <a:spcPct val="117000"/>
              </a:lnSpc>
              <a:defRPr/>
            </a:pPr>
            <a:r>
              <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a:p>
            <a:pPr>
              <a:lnSpc>
                <a:spcPct val="117000"/>
              </a:lnSpc>
              <a:defRPr/>
            </a:pP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p:txBody>
      </p:sp>
      <p:pic>
        <p:nvPicPr>
          <p:cNvPr id="13" name="Рисунок 12" descr="ро.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884649" y="0"/>
            <a:ext cx="5888736" cy="6541008"/>
          </a:xfrm>
          <a:prstGeom prst="rect">
            <a:avLst/>
          </a:prstGeom>
          <a:scene3d>
            <a:camera prst="orthographicFront">
              <a:rot lat="0" lon="0" rev="0"/>
            </a:camera>
            <a:lightRig rig="threePt" dir="t"/>
          </a:scene3d>
        </p:spPr>
      </p:pic>
      <p:sp>
        <p:nvSpPr>
          <p:cNvPr id="15" name="Rectangle 14"/>
          <p:cNvSpPr>
            <a:spLocks noChangeArrowheads="1"/>
          </p:cNvSpPr>
          <p:nvPr/>
        </p:nvSpPr>
        <p:spPr bwMode="auto">
          <a:xfrm>
            <a:off x="0" y="1"/>
            <a:ext cx="9144000" cy="980727"/>
          </a:xfrm>
          <a:prstGeom prst="rect">
            <a:avLst/>
          </a:prstGeom>
          <a:solidFill>
            <a:srgbClr val="C00000"/>
          </a:solidFill>
          <a:ln>
            <a:solidFill>
              <a:schemeClr val="bg1"/>
            </a:solidFill>
            <a:headEnd/>
            <a:tailEnd/>
          </a:ln>
          <a:effectLst>
            <a:glow rad="50800">
              <a:schemeClr val="bg1">
                <a:lumMod val="85000"/>
                <a:alpha val="37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style>
          <a:lnRef idx="0">
            <a:schemeClr val="accent2"/>
          </a:lnRef>
          <a:fillRef idx="3">
            <a:schemeClr val="accent2"/>
          </a:fillRef>
          <a:effectRef idx="3">
            <a:schemeClr val="accent2"/>
          </a:effectRef>
          <a:fontRef idx="minor">
            <a:schemeClr val="lt1"/>
          </a:fontRef>
        </p:style>
        <p:txBody>
          <a:bodyPr rIns="18000" anchor="ctr"/>
          <a:lstStyle/>
          <a:p>
            <a:pPr algn="ctr"/>
            <a:r>
              <a:rPr lang="ru-RU" sz="2600" b="1" dirty="0" smtClean="0"/>
              <a:t>     </a:t>
            </a:r>
            <a:r>
              <a:rPr lang="ru-RU" sz="2400" b="1" dirty="0" smtClean="0"/>
              <a:t>Ответственность </a:t>
            </a:r>
            <a:r>
              <a:rPr lang="ru-RU" sz="2400" b="1" dirty="0"/>
              <a:t>за несоблюдение предусмотренных ограничений и запретов </a:t>
            </a:r>
            <a:endParaRPr lang="ru-RU" sz="2400" b="1" dirty="0">
              <a:solidFill>
                <a:schemeClr val="bg1"/>
              </a:solidFill>
              <a:effectLst>
                <a:outerShdw blurRad="38100" dist="38100" dir="2700000" algn="tl">
                  <a:srgbClr val="000000">
                    <a:alpha val="43137"/>
                  </a:srgbClr>
                </a:outerShdw>
              </a:effectLst>
              <a:latin typeface="Arial Black" pitchFamily="34" charset="0"/>
              <a:cs typeface="Arial" charset="0"/>
            </a:endParaRPr>
          </a:p>
        </p:txBody>
      </p:sp>
      <p:sp>
        <p:nvSpPr>
          <p:cNvPr id="2" name="Прямоугольник 1"/>
          <p:cNvSpPr/>
          <p:nvPr/>
        </p:nvSpPr>
        <p:spPr>
          <a:xfrm>
            <a:off x="117943" y="980728"/>
            <a:ext cx="8918553" cy="1323439"/>
          </a:xfrm>
          <a:prstGeom prst="rect">
            <a:avLst/>
          </a:prstGeom>
        </p:spPr>
        <p:txBody>
          <a:bodyPr wrap="square">
            <a:spAutoFit/>
          </a:bodyPr>
          <a:lstStyle/>
          <a:p>
            <a:pPr algn="just"/>
            <a:r>
              <a:rPr lang="ru-RU" sz="1400" dirty="0" smtClean="0">
                <a:solidFill>
                  <a:schemeClr val="bg1"/>
                </a:solidFill>
                <a:latin typeface="Times New Roman" pitchFamily="18" charset="0"/>
                <a:cs typeface="Times New Roman" pitchFamily="18" charset="0"/>
              </a:rPr>
              <a:t>          </a:t>
            </a:r>
            <a:r>
              <a:rPr lang="ru-RU" sz="1600" dirty="0" smtClean="0">
                <a:solidFill>
                  <a:schemeClr val="bg1"/>
                </a:solidFill>
                <a:latin typeface="Times New Roman" pitchFamily="18" charset="0"/>
                <a:cs typeface="Times New Roman" pitchFamily="18" charset="0"/>
              </a:rPr>
              <a:t>В </a:t>
            </a:r>
            <a:r>
              <a:rPr lang="ru-RU" sz="1600" dirty="0">
                <a:solidFill>
                  <a:schemeClr val="bg1"/>
                </a:solidFill>
                <a:latin typeface="Times New Roman" pitchFamily="18" charset="0"/>
                <a:cs typeface="Times New Roman" pitchFamily="18" charset="0"/>
              </a:rPr>
              <a:t>соответствии со ст. 13 Федерального закона от 25 декабря 2008г. № 273-ФЗ «О противодействии коррупции» (далее – Федеральный закон № 273-ФЗ) граждане Российской Федерации, иностранные граждане и лица без гражданства за совершение коррупционных правонарушений несут </a:t>
            </a:r>
            <a:r>
              <a:rPr lang="ru-RU" sz="1600" b="1" dirty="0">
                <a:solidFill>
                  <a:srgbClr val="FF0000"/>
                </a:solidFill>
                <a:latin typeface="Times New Roman" pitchFamily="18" charset="0"/>
                <a:cs typeface="Times New Roman" pitchFamily="18" charset="0"/>
              </a:rPr>
              <a:t>уголовную, административную, гражданско-правовую и дисциплинарную ответственность</a:t>
            </a:r>
            <a:r>
              <a:rPr lang="ru-RU" sz="1600" dirty="0">
                <a:solidFill>
                  <a:schemeClr val="bg1"/>
                </a:solidFill>
                <a:latin typeface="Times New Roman" pitchFamily="18" charset="0"/>
                <a:cs typeface="Times New Roman" pitchFamily="18" charset="0"/>
              </a:rPr>
              <a:t> </a:t>
            </a:r>
            <a:r>
              <a:rPr lang="ru-RU" sz="1600" dirty="0" smtClean="0">
                <a:solidFill>
                  <a:schemeClr val="bg1"/>
                </a:solidFill>
                <a:latin typeface="Times New Roman" pitchFamily="18" charset="0"/>
                <a:cs typeface="Times New Roman" pitchFamily="18" charset="0"/>
              </a:rPr>
              <a:t> в </a:t>
            </a:r>
            <a:r>
              <a:rPr lang="ru-RU" sz="1600" dirty="0">
                <a:solidFill>
                  <a:schemeClr val="bg1"/>
                </a:solidFill>
                <a:latin typeface="Times New Roman" pitchFamily="18" charset="0"/>
                <a:cs typeface="Times New Roman" pitchFamily="18" charset="0"/>
              </a:rPr>
              <a:t>соответствии с законодательством Российской </a:t>
            </a:r>
            <a:r>
              <a:rPr lang="ru-RU" sz="1600" dirty="0" smtClean="0">
                <a:solidFill>
                  <a:schemeClr val="bg1"/>
                </a:solidFill>
                <a:latin typeface="Times New Roman" pitchFamily="18" charset="0"/>
                <a:cs typeface="Times New Roman" pitchFamily="18" charset="0"/>
              </a:rPr>
              <a:t>Федерации</a:t>
            </a:r>
            <a:endParaRPr lang="ru-RU" sz="1600" dirty="0">
              <a:solidFill>
                <a:schemeClr val="bg1"/>
              </a:solidFill>
              <a:latin typeface="Times New Roman" pitchFamily="18" charset="0"/>
              <a:cs typeface="Times New Roman" pitchFamily="18" charset="0"/>
            </a:endParaRPr>
          </a:p>
        </p:txBody>
      </p:sp>
      <p:sp>
        <p:nvSpPr>
          <p:cNvPr id="3" name="Прямоугольник 2"/>
          <p:cNvSpPr/>
          <p:nvPr/>
        </p:nvSpPr>
        <p:spPr>
          <a:xfrm>
            <a:off x="2036253" y="2226350"/>
            <a:ext cx="5071517" cy="338554"/>
          </a:xfrm>
          <a:prstGeom prst="rect">
            <a:avLst/>
          </a:prstGeom>
          <a:solidFill>
            <a:schemeClr val="bg1"/>
          </a:solidFill>
        </p:spPr>
        <p:txBody>
          <a:bodyPr wrap="none" lIns="91440" tIns="45720" rIns="91440" bIns="45720" anchor="ctr">
            <a:spAutoFit/>
          </a:bodyPr>
          <a:lstStyle/>
          <a:p>
            <a:pPr algn="ctr"/>
            <a:r>
              <a:rPr lang="ru-RU" sz="1600" b="1" cap="none" spc="0" dirty="0" smtClean="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rPr>
              <a:t>ГРАЖДАНСКО-ПРАВОВАЯ ОТВЕТСТВЕННОСТЬ</a:t>
            </a:r>
            <a:endParaRPr lang="ru-RU" sz="1600" b="1" cap="none" spc="0" dirty="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endParaRPr>
          </a:p>
        </p:txBody>
      </p:sp>
      <p:sp>
        <p:nvSpPr>
          <p:cNvPr id="8" name="Прямоугольник 7"/>
          <p:cNvSpPr/>
          <p:nvPr/>
        </p:nvSpPr>
        <p:spPr>
          <a:xfrm>
            <a:off x="117943" y="2492896"/>
            <a:ext cx="8918553" cy="1169551"/>
          </a:xfrm>
          <a:prstGeom prst="rect">
            <a:avLst/>
          </a:prstGeom>
        </p:spPr>
        <p:txBody>
          <a:bodyPr wrap="square">
            <a:spAutoFit/>
          </a:bodyPr>
          <a:lstStyle/>
          <a:p>
            <a:pPr algn="just"/>
            <a:r>
              <a:rPr lang="ru-RU" sz="1400" dirty="0" smtClean="0">
                <a:solidFill>
                  <a:schemeClr val="accent1">
                    <a:lumMod val="50000"/>
                  </a:schemeClr>
                </a:solidFill>
                <a:latin typeface="Times New Roman" pitchFamily="18" charset="0"/>
                <a:cs typeface="Times New Roman" pitchFamily="18" charset="0"/>
              </a:rPr>
              <a:t>          </a:t>
            </a:r>
            <a:r>
              <a:rPr lang="ru-RU" sz="1400" dirty="0">
                <a:solidFill>
                  <a:schemeClr val="bg1"/>
                </a:solidFill>
                <a:latin typeface="Times New Roman" pitchFamily="18" charset="0"/>
                <a:cs typeface="Times New Roman" pitchFamily="18" charset="0"/>
              </a:rPr>
              <a:t>В соответствии со ст. 575 Гражданского кодекса Российской Федерации не допускается дарение, за исключением обычных подарков, стоимость которых не превышает трех тысяч рублей лицам, замещающим государственные должности Российской Федерации, государственные должности субъектов Российской Федерации, муниципальные должности, государственным служащим, муниципальным служащим, служащим Банка России в связи с их должностным положением или в связи с исполнением ими служебных обязанностей </a:t>
            </a:r>
          </a:p>
        </p:txBody>
      </p:sp>
      <p:sp>
        <p:nvSpPr>
          <p:cNvPr id="14" name="Прямоугольник 13"/>
          <p:cNvSpPr/>
          <p:nvPr/>
        </p:nvSpPr>
        <p:spPr>
          <a:xfrm>
            <a:off x="2324603" y="3717032"/>
            <a:ext cx="4531305" cy="338554"/>
          </a:xfrm>
          <a:prstGeom prst="rect">
            <a:avLst/>
          </a:prstGeom>
          <a:solidFill>
            <a:schemeClr val="bg1"/>
          </a:solidFill>
        </p:spPr>
        <p:txBody>
          <a:bodyPr wrap="none" lIns="91440" tIns="45720" rIns="91440" bIns="45720" anchor="ctr">
            <a:spAutoFit/>
          </a:bodyPr>
          <a:lstStyle/>
          <a:p>
            <a:pPr algn="ctr"/>
            <a:r>
              <a:rPr lang="ru-RU" sz="1600" b="1" cap="none" spc="0" dirty="0" smtClean="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rPr>
              <a:t>ДИСЦИПЛИНАРНАЯ ОТВЕТСТВЕННОСТЬ</a:t>
            </a:r>
            <a:endParaRPr lang="ru-RU" sz="1600" b="1" cap="none" spc="0" dirty="0">
              <a:ln w="10541" cmpd="sng">
                <a:solidFill>
                  <a:schemeClr val="accent1">
                    <a:shade val="88000"/>
                    <a:satMod val="110000"/>
                  </a:schemeClr>
                </a:solidFill>
                <a:prstDash val="solid"/>
              </a:ln>
              <a:solidFill>
                <a:schemeClr val="accent1"/>
              </a:solidFill>
              <a:effectLst/>
              <a:latin typeface="Times New Roman" pitchFamily="18" charset="0"/>
              <a:cs typeface="Times New Roman" pitchFamily="18" charset="0"/>
            </a:endParaRPr>
          </a:p>
        </p:txBody>
      </p:sp>
      <p:sp>
        <p:nvSpPr>
          <p:cNvPr id="4" name="Прямоугольник 3"/>
          <p:cNvSpPr/>
          <p:nvPr/>
        </p:nvSpPr>
        <p:spPr>
          <a:xfrm>
            <a:off x="117944" y="4005064"/>
            <a:ext cx="8918552" cy="2893100"/>
          </a:xfrm>
          <a:prstGeom prst="rect">
            <a:avLst/>
          </a:prstGeom>
        </p:spPr>
        <p:txBody>
          <a:bodyPr wrap="square">
            <a:spAutoFit/>
          </a:bodyPr>
          <a:lstStyle/>
          <a:p>
            <a:pPr algn="just"/>
            <a:r>
              <a:rPr lang="ru-RU" sz="1400" dirty="0" smtClean="0">
                <a:solidFill>
                  <a:schemeClr val="accent1">
                    <a:lumMod val="75000"/>
                  </a:schemeClr>
                </a:solidFill>
                <a:latin typeface="Times New Roman" pitchFamily="18" charset="0"/>
                <a:cs typeface="Times New Roman" pitchFamily="18" charset="0"/>
              </a:rPr>
              <a:t>      </a:t>
            </a:r>
            <a:r>
              <a:rPr lang="ru-RU" sz="1400" dirty="0" smtClean="0">
                <a:solidFill>
                  <a:srgbClr val="0070C0"/>
                </a:solidFill>
                <a:latin typeface="Times New Roman" pitchFamily="18" charset="0"/>
                <a:cs typeface="Times New Roman" pitchFamily="18" charset="0"/>
              </a:rPr>
              <a:t>Федеральным </a:t>
            </a:r>
            <a:r>
              <a:rPr lang="ru-RU" sz="1400" dirty="0">
                <a:solidFill>
                  <a:srgbClr val="0070C0"/>
                </a:solidFill>
                <a:latin typeface="Times New Roman" pitchFamily="18" charset="0"/>
                <a:cs typeface="Times New Roman" pitchFamily="18" charset="0"/>
              </a:rPr>
              <a:t>законом № 273-ФЗ установлены основные принципы противодействия коррупции, правовые и организационные основы ее предупреждения и борьбы с ней, минимизации и (или) ликвидации последствий коррупционных правонарушений. </a:t>
            </a:r>
          </a:p>
          <a:p>
            <a:pPr algn="just"/>
            <a:r>
              <a:rPr lang="ru-RU" sz="1400" dirty="0">
                <a:solidFill>
                  <a:srgbClr val="0070C0"/>
                </a:solidFill>
                <a:latin typeface="Times New Roman" pitchFamily="18" charset="0"/>
                <a:cs typeface="Times New Roman" pitchFamily="18" charset="0"/>
              </a:rPr>
              <a:t>В соответствии со статьей 8 Федерального закона № 273-ФЗ, статьей 20 Федерального закона № </a:t>
            </a:r>
            <a:r>
              <a:rPr lang="ru-RU" sz="1400" dirty="0" smtClean="0">
                <a:solidFill>
                  <a:srgbClr val="0070C0"/>
                </a:solidFill>
                <a:latin typeface="Times New Roman" pitchFamily="18" charset="0"/>
                <a:cs typeface="Times New Roman" pitchFamily="18" charset="0"/>
              </a:rPr>
              <a:t>79-ФЗ</a:t>
            </a:r>
            <a:r>
              <a:rPr lang="ru-RU" sz="1400" dirty="0">
                <a:solidFill>
                  <a:srgbClr val="0070C0"/>
                </a:solidFill>
                <a:latin typeface="Times New Roman" pitchFamily="18" charset="0"/>
                <a:cs typeface="Times New Roman" pitchFamily="18" charset="0"/>
              </a:rPr>
              <a:t>, </a:t>
            </a:r>
            <a:r>
              <a:rPr lang="ru-RU" sz="1400" dirty="0" smtClean="0">
                <a:solidFill>
                  <a:srgbClr val="0070C0"/>
                </a:solidFill>
                <a:latin typeface="Times New Roman" pitchFamily="18" charset="0"/>
                <a:cs typeface="Times New Roman" pitchFamily="18" charset="0"/>
              </a:rPr>
              <a:t>постановлением </a:t>
            </a:r>
            <a:r>
              <a:rPr lang="ru-RU" sz="1400" dirty="0">
                <a:solidFill>
                  <a:srgbClr val="0070C0"/>
                </a:solidFill>
                <a:latin typeface="Times New Roman" pitchFamily="18" charset="0"/>
                <a:cs typeface="Times New Roman" pitchFamily="18" charset="0"/>
              </a:rPr>
              <a:t>П</a:t>
            </a:r>
            <a:r>
              <a:rPr lang="ru-RU" sz="1400" dirty="0" smtClean="0">
                <a:solidFill>
                  <a:srgbClr val="0070C0"/>
                </a:solidFill>
                <a:latin typeface="Times New Roman" pitchFamily="18" charset="0"/>
                <a:cs typeface="Times New Roman" pitchFamily="18" charset="0"/>
              </a:rPr>
              <a:t>равительства Ростовской области от 26.02.2013 № 92 и постановлением </a:t>
            </a:r>
            <a:r>
              <a:rPr lang="ru-RU" sz="1400" dirty="0">
                <a:solidFill>
                  <a:srgbClr val="0070C0"/>
                </a:solidFill>
                <a:latin typeface="Times New Roman" pitchFamily="18" charset="0"/>
                <a:cs typeface="Times New Roman" pitchFamily="18" charset="0"/>
              </a:rPr>
              <a:t>Правительства Ростовской области от 12.03.2015 № </a:t>
            </a:r>
            <a:r>
              <a:rPr lang="ru-RU" sz="1400" dirty="0" smtClean="0">
                <a:solidFill>
                  <a:srgbClr val="0070C0"/>
                </a:solidFill>
                <a:latin typeface="Times New Roman" pitchFamily="18" charset="0"/>
                <a:cs typeface="Times New Roman" pitchFamily="18" charset="0"/>
              </a:rPr>
              <a:t>160 руководитель государственного учреждения </a:t>
            </a:r>
            <a:r>
              <a:rPr lang="ru-RU" sz="1400" dirty="0">
                <a:solidFill>
                  <a:srgbClr val="0070C0"/>
                </a:solidFill>
                <a:latin typeface="Times New Roman" pitchFamily="18" charset="0"/>
                <a:cs typeface="Times New Roman" pitchFamily="18" charset="0"/>
              </a:rPr>
              <a:t>обязан </a:t>
            </a:r>
            <a:r>
              <a:rPr lang="ru-RU" sz="1400" dirty="0" smtClean="0">
                <a:solidFill>
                  <a:srgbClr val="0070C0"/>
                </a:solidFill>
                <a:latin typeface="Times New Roman" pitchFamily="18" charset="0"/>
                <a:cs typeface="Times New Roman" pitchFamily="18" charset="0"/>
              </a:rPr>
              <a:t>ежегодно </a:t>
            </a:r>
            <a:br>
              <a:rPr lang="ru-RU" sz="1400" dirty="0" smtClean="0">
                <a:solidFill>
                  <a:srgbClr val="0070C0"/>
                </a:solidFill>
                <a:latin typeface="Times New Roman" pitchFamily="18" charset="0"/>
                <a:cs typeface="Times New Roman" pitchFamily="18" charset="0"/>
              </a:rPr>
            </a:br>
            <a:r>
              <a:rPr lang="ru-RU" sz="1400" dirty="0" smtClean="0">
                <a:solidFill>
                  <a:srgbClr val="0070C0"/>
                </a:solidFill>
                <a:latin typeface="Times New Roman" pitchFamily="18" charset="0"/>
                <a:cs typeface="Times New Roman" pitchFamily="18" charset="0"/>
              </a:rPr>
              <a:t>до 30 апреля представлять работодателю (начальнику управления государственной службы занятости населения </a:t>
            </a:r>
            <a:r>
              <a:rPr lang="ru-RU" sz="1400" dirty="0">
                <a:solidFill>
                  <a:srgbClr val="0070C0"/>
                </a:solidFill>
                <a:latin typeface="Times New Roman" pitchFamily="18" charset="0"/>
                <a:cs typeface="Times New Roman" pitchFamily="18" charset="0"/>
              </a:rPr>
              <a:t>Р</a:t>
            </a:r>
            <a:r>
              <a:rPr lang="ru-RU" sz="1400" dirty="0" smtClean="0">
                <a:solidFill>
                  <a:srgbClr val="0070C0"/>
                </a:solidFill>
                <a:latin typeface="Times New Roman" pitchFamily="18" charset="0"/>
                <a:cs typeface="Times New Roman" pitchFamily="18" charset="0"/>
              </a:rPr>
              <a:t>остовской области) </a:t>
            </a:r>
            <a:r>
              <a:rPr lang="ru-RU" sz="1400" dirty="0">
                <a:solidFill>
                  <a:srgbClr val="0070C0"/>
                </a:solidFill>
                <a:latin typeface="Times New Roman" pitchFamily="18" charset="0"/>
                <a:cs typeface="Times New Roman" pitchFamily="18" charset="0"/>
              </a:rPr>
              <a:t>сведения о своих </a:t>
            </a:r>
            <a:r>
              <a:rPr lang="ru-RU" sz="1400" dirty="0" smtClean="0">
                <a:solidFill>
                  <a:srgbClr val="0070C0"/>
                </a:solidFill>
                <a:latin typeface="Times New Roman" pitchFamily="18" charset="0"/>
                <a:cs typeface="Times New Roman" pitchFamily="18" charset="0"/>
              </a:rPr>
              <a:t>доходах, об </a:t>
            </a:r>
            <a:r>
              <a:rPr lang="ru-RU" sz="1400" dirty="0" smtClean="0">
                <a:solidFill>
                  <a:srgbClr val="0070C0"/>
                </a:solidFill>
                <a:latin typeface="Times New Roman" pitchFamily="18" charset="0"/>
                <a:cs typeface="Times New Roman" pitchFamily="18" charset="0"/>
              </a:rPr>
              <a:t>имуществе </a:t>
            </a:r>
            <a:r>
              <a:rPr lang="ru-RU" sz="1400" dirty="0">
                <a:solidFill>
                  <a:srgbClr val="0070C0"/>
                </a:solidFill>
                <a:latin typeface="Times New Roman" pitchFamily="18" charset="0"/>
                <a:cs typeface="Times New Roman" pitchFamily="18" charset="0"/>
              </a:rPr>
              <a:t>и обязательствах имущественного характера и о доходах, </a:t>
            </a:r>
            <a:r>
              <a:rPr lang="ru-RU" sz="1400" dirty="0" smtClean="0">
                <a:solidFill>
                  <a:srgbClr val="0070C0"/>
                </a:solidFill>
                <a:latin typeface="Times New Roman" pitchFamily="18" charset="0"/>
                <a:cs typeface="Times New Roman" pitchFamily="18" charset="0"/>
              </a:rPr>
              <a:t>об </a:t>
            </a:r>
            <a:r>
              <a:rPr lang="ru-RU" sz="1400" dirty="0">
                <a:solidFill>
                  <a:srgbClr val="0070C0"/>
                </a:solidFill>
                <a:latin typeface="Times New Roman" pitchFamily="18" charset="0"/>
                <a:cs typeface="Times New Roman" pitchFamily="18" charset="0"/>
              </a:rPr>
              <a:t>имуществе и обязательствах имущественного характера своих супруги (супруга) и несовершеннолетних детей. Невыполнение </a:t>
            </a:r>
            <a:r>
              <a:rPr lang="ru-RU" sz="1400" dirty="0" smtClean="0">
                <a:solidFill>
                  <a:srgbClr val="0070C0"/>
                </a:solidFill>
                <a:latin typeface="Times New Roman" pitchFamily="18" charset="0"/>
                <a:cs typeface="Times New Roman" pitchFamily="18" charset="0"/>
              </a:rPr>
              <a:t>руководителем государственного учреждения </a:t>
            </a:r>
            <a:r>
              <a:rPr lang="ru-RU" sz="1400" dirty="0">
                <a:solidFill>
                  <a:srgbClr val="0070C0"/>
                </a:solidFill>
                <a:latin typeface="Times New Roman" pitchFamily="18" charset="0"/>
                <a:cs typeface="Times New Roman" pitchFamily="18" charset="0"/>
              </a:rPr>
              <a:t>Р</a:t>
            </a:r>
            <a:r>
              <a:rPr lang="ru-RU" sz="1400" dirty="0" smtClean="0">
                <a:solidFill>
                  <a:srgbClr val="0070C0"/>
                </a:solidFill>
                <a:latin typeface="Times New Roman" pitchFamily="18" charset="0"/>
                <a:cs typeface="Times New Roman" pitchFamily="18" charset="0"/>
              </a:rPr>
              <a:t>остовской области </a:t>
            </a:r>
            <a:r>
              <a:rPr lang="ru-RU" sz="1400" dirty="0">
                <a:solidFill>
                  <a:srgbClr val="0070C0"/>
                </a:solidFill>
                <a:latin typeface="Times New Roman" pitchFamily="18" charset="0"/>
                <a:cs typeface="Times New Roman" pitchFamily="18" charset="0"/>
              </a:rPr>
              <a:t>указанной обязанности является правонарушением, влекущим освобождение </a:t>
            </a:r>
            <a:r>
              <a:rPr lang="ru-RU" sz="1400" dirty="0" smtClean="0">
                <a:solidFill>
                  <a:srgbClr val="0070C0"/>
                </a:solidFill>
                <a:latin typeface="Times New Roman" pitchFamily="18" charset="0"/>
                <a:cs typeface="Times New Roman" pitchFamily="18" charset="0"/>
              </a:rPr>
              <a:t>от </a:t>
            </a:r>
            <a:r>
              <a:rPr lang="ru-RU" sz="1400" dirty="0">
                <a:solidFill>
                  <a:srgbClr val="0070C0"/>
                </a:solidFill>
                <a:latin typeface="Times New Roman" pitchFamily="18" charset="0"/>
                <a:cs typeface="Times New Roman" pitchFamily="18" charset="0"/>
              </a:rPr>
              <a:t>замещаемой должности </a:t>
            </a:r>
            <a:r>
              <a:rPr lang="ru-RU" sz="1400" dirty="0" smtClean="0">
                <a:solidFill>
                  <a:srgbClr val="0070C0"/>
                </a:solidFill>
                <a:latin typeface="Times New Roman" pitchFamily="18" charset="0"/>
                <a:cs typeface="Times New Roman" pitchFamily="18" charset="0"/>
              </a:rPr>
              <a:t>либо </a:t>
            </a:r>
            <a:r>
              <a:rPr lang="ru-RU" sz="1400" dirty="0">
                <a:solidFill>
                  <a:srgbClr val="0070C0"/>
                </a:solidFill>
                <a:latin typeface="Times New Roman" pitchFamily="18" charset="0"/>
                <a:cs typeface="Times New Roman" pitchFamily="18" charset="0"/>
              </a:rPr>
              <a:t>привлечение его к иным видам дисциплинарной ответственности в соответствии с законодательством Российской </a:t>
            </a:r>
            <a:r>
              <a:rPr lang="ru-RU" sz="1400" dirty="0" smtClean="0">
                <a:solidFill>
                  <a:srgbClr val="0070C0"/>
                </a:solidFill>
                <a:latin typeface="Times New Roman" pitchFamily="18" charset="0"/>
                <a:cs typeface="Times New Roman" pitchFamily="18" charset="0"/>
              </a:rPr>
              <a:t>Федерации </a:t>
            </a:r>
            <a:endParaRPr lang="ru-RU" sz="1400" dirty="0">
              <a:solidFill>
                <a:srgbClr val="0070C0"/>
              </a:solidFill>
              <a:latin typeface="Times New Roman" pitchFamily="18" charset="0"/>
              <a:cs typeface="Times New Roman" pitchFamily="18" charset="0"/>
            </a:endParaRPr>
          </a:p>
        </p:txBody>
      </p:sp>
      <p:pic>
        <p:nvPicPr>
          <p:cNvPr id="12" name="Picture 2" descr="S:\11\Баева\лого_без_слов.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282" y="1"/>
            <a:ext cx="742062" cy="881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5730279"/>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Рисунок 9"/>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48"/>
          <a:stretch>
            <a:fillRect/>
          </a:stretch>
        </p:blipFill>
        <p:spPr>
          <a:xfrm>
            <a:off x="-36512" y="0"/>
            <a:ext cx="9180512" cy="6858000"/>
          </a:xfrm>
          <a:prstGeom prst="rect">
            <a:avLst/>
          </a:prstGeom>
        </p:spPr>
      </p:pic>
      <p:sp>
        <p:nvSpPr>
          <p:cNvPr id="5" name="Rectangle 5"/>
          <p:cNvSpPr>
            <a:spLocks noChangeArrowheads="1"/>
          </p:cNvSpPr>
          <p:nvPr/>
        </p:nvSpPr>
        <p:spPr bwMode="auto">
          <a:xfrm>
            <a:off x="117943" y="116632"/>
            <a:ext cx="8918553" cy="657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4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ahoma" pitchFamily="34" charset="0"/>
              <a:cs typeface="Arial" pitchFamily="34" charset="0"/>
            </a:endParaRPr>
          </a:p>
          <a:p>
            <a:pPr lvl="0" algn="ctr">
              <a:lnSpc>
                <a:spcPct val="117000"/>
              </a:lnSpc>
              <a:defRPr/>
            </a:pP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endParaRPr lang="ru-RU"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lnSpc>
                <a:spcPct val="117000"/>
              </a:lnSpc>
              <a:defRPr/>
            </a:pPr>
            <a:r>
              <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a:p>
            <a:pPr>
              <a:lnSpc>
                <a:spcPct val="117000"/>
              </a:lnSpc>
              <a:defRPr/>
            </a:pP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p:txBody>
      </p:sp>
      <p:pic>
        <p:nvPicPr>
          <p:cNvPr id="13" name="Рисунок 12" descr="ро.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980388" y="200360"/>
            <a:ext cx="5888736" cy="6541008"/>
          </a:xfrm>
          <a:prstGeom prst="rect">
            <a:avLst/>
          </a:prstGeom>
          <a:scene3d>
            <a:camera prst="orthographicFront">
              <a:rot lat="0" lon="0" rev="0"/>
            </a:camera>
            <a:lightRig rig="threePt" dir="t"/>
          </a:scene3d>
        </p:spPr>
      </p:pic>
      <p:sp>
        <p:nvSpPr>
          <p:cNvPr id="18" name="Прямоугольник 17"/>
          <p:cNvSpPr/>
          <p:nvPr/>
        </p:nvSpPr>
        <p:spPr>
          <a:xfrm>
            <a:off x="395536" y="1412776"/>
            <a:ext cx="8352928" cy="923330"/>
          </a:xfrm>
          <a:prstGeom prst="rect">
            <a:avLst/>
          </a:prstGeom>
        </p:spPr>
        <p:txBody>
          <a:bodyPr wrap="square">
            <a:spAutoFit/>
          </a:bodyPr>
          <a:lstStyle/>
          <a:p>
            <a:pPr algn="ctr"/>
            <a:endParaRPr lang="ru-RU" b="1" dirty="0" smtClean="0">
              <a:solidFill>
                <a:srgbClr val="002060"/>
              </a:solidFill>
              <a:latin typeface="Arial Black" pitchFamily="34" charset="0"/>
            </a:endParaRPr>
          </a:p>
          <a:p>
            <a:pPr algn="ctr"/>
            <a:endParaRPr lang="ru-RU" b="1" dirty="0" smtClean="0">
              <a:solidFill>
                <a:srgbClr val="002060"/>
              </a:solidFill>
              <a:latin typeface="Arial Black" pitchFamily="34" charset="0"/>
            </a:endParaRPr>
          </a:p>
          <a:p>
            <a:pPr algn="ctr"/>
            <a:endParaRPr lang="ru-RU" b="1" dirty="0">
              <a:solidFill>
                <a:srgbClr val="002060"/>
              </a:solidFill>
              <a:latin typeface="Arial Black" pitchFamily="34" charset="0"/>
            </a:endParaRPr>
          </a:p>
        </p:txBody>
      </p:sp>
      <p:sp>
        <p:nvSpPr>
          <p:cNvPr id="21" name="Скругленный прямоугольник 20"/>
          <p:cNvSpPr/>
          <p:nvPr/>
        </p:nvSpPr>
        <p:spPr>
          <a:xfrm>
            <a:off x="2699792" y="2852936"/>
            <a:ext cx="1296144" cy="7920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mj-lt"/>
            </a:endParaRPr>
          </a:p>
        </p:txBody>
      </p:sp>
      <p:sp>
        <p:nvSpPr>
          <p:cNvPr id="17" name="Rectangle 14"/>
          <p:cNvSpPr>
            <a:spLocks noChangeArrowheads="1"/>
          </p:cNvSpPr>
          <p:nvPr/>
        </p:nvSpPr>
        <p:spPr bwMode="auto">
          <a:xfrm>
            <a:off x="0" y="1"/>
            <a:ext cx="9144000" cy="1124743"/>
          </a:xfrm>
          <a:prstGeom prst="rect">
            <a:avLst/>
          </a:prstGeom>
          <a:solidFill>
            <a:srgbClr val="C00000"/>
          </a:solidFill>
          <a:ln>
            <a:solidFill>
              <a:schemeClr val="bg1"/>
            </a:solidFill>
            <a:headEnd/>
            <a:tailEnd/>
          </a:ln>
          <a:effectLst>
            <a:glow rad="50800">
              <a:schemeClr val="bg1">
                <a:lumMod val="85000"/>
                <a:alpha val="37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style>
          <a:lnRef idx="0">
            <a:schemeClr val="accent2"/>
          </a:lnRef>
          <a:fillRef idx="3">
            <a:schemeClr val="accent2"/>
          </a:fillRef>
          <a:effectRef idx="3">
            <a:schemeClr val="accent2"/>
          </a:effectRef>
          <a:fontRef idx="minor">
            <a:schemeClr val="lt1"/>
          </a:fontRef>
        </p:style>
        <p:txBody>
          <a:bodyPr rIns="18000" anchor="ctr"/>
          <a:lstStyle/>
          <a:p>
            <a:pPr algn="ctr"/>
            <a:r>
              <a:rPr lang="ru-RU" sz="2000" b="1" dirty="0"/>
              <a:t>Рекомендации по правилам поведения в ситуации</a:t>
            </a:r>
            <a:endParaRPr lang="ru-RU" sz="2000" dirty="0"/>
          </a:p>
          <a:p>
            <a:pPr algn="ctr"/>
            <a:r>
              <a:rPr lang="ru-RU" sz="2000" b="1" dirty="0"/>
              <a:t>коррупционной направленности</a:t>
            </a:r>
            <a:endParaRPr lang="ru-RU" sz="2000" dirty="0"/>
          </a:p>
        </p:txBody>
      </p:sp>
      <p:pic>
        <p:nvPicPr>
          <p:cNvPr id="2053" name="Picture 5" descr="S:\11\Баева\лого_без_слов.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3594" y="104071"/>
            <a:ext cx="771391" cy="916602"/>
          </a:xfrm>
          <a:prstGeom prst="rect">
            <a:avLst/>
          </a:prstGeom>
          <a:noFill/>
          <a:extLst>
            <a:ext uri="{909E8E84-426E-40DD-AFC4-6F175D3DCCD1}">
              <a14:hiddenFill xmlns:a14="http://schemas.microsoft.com/office/drawing/2010/main">
                <a:solidFill>
                  <a:srgbClr val="FFFFFF"/>
                </a:solidFill>
              </a14:hiddenFill>
            </a:ext>
          </a:extLst>
        </p:spPr>
      </p:pic>
      <p:sp>
        <p:nvSpPr>
          <p:cNvPr id="7" name="Скругленный прямоугольник 6"/>
          <p:cNvSpPr/>
          <p:nvPr/>
        </p:nvSpPr>
        <p:spPr>
          <a:xfrm>
            <a:off x="142694" y="1528856"/>
            <a:ext cx="2053042" cy="5400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cs typeface="Times New Roman" pitchFamily="18" charset="0"/>
              </a:rPr>
              <a:t>1. Провокации</a:t>
            </a:r>
            <a:endParaRPr lang="ru-RU" dirty="0">
              <a:cs typeface="Times New Roman" pitchFamily="18" charset="0"/>
            </a:endParaRPr>
          </a:p>
        </p:txBody>
      </p:sp>
      <p:pic>
        <p:nvPicPr>
          <p:cNvPr id="23" name="Рисунок 22" descr="C:\Users\IvanovaEV\Desktop\35988_600.jpg"/>
          <p:cNvPicPr/>
          <p:nvPr/>
        </p:nvPicPr>
        <p:blipFill>
          <a:blip r:embed="rId5" cstate="print"/>
          <a:srcRect/>
          <a:stretch>
            <a:fillRect/>
          </a:stretch>
        </p:blipFill>
        <p:spPr bwMode="auto">
          <a:xfrm>
            <a:off x="7977955" y="52035"/>
            <a:ext cx="1057722" cy="968637"/>
          </a:xfrm>
          <a:prstGeom prst="rect">
            <a:avLst/>
          </a:prstGeom>
          <a:noFill/>
          <a:ln w="9525">
            <a:noFill/>
            <a:miter lim="800000"/>
            <a:headEnd/>
            <a:tailEnd/>
          </a:ln>
        </p:spPr>
      </p:pic>
      <p:sp>
        <p:nvSpPr>
          <p:cNvPr id="26" name="Скругленный прямоугольник 25"/>
          <p:cNvSpPr/>
          <p:nvPr/>
        </p:nvSpPr>
        <p:spPr>
          <a:xfrm>
            <a:off x="150731" y="2852936"/>
            <a:ext cx="2053042" cy="9779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t>2. Если </a:t>
            </a:r>
            <a:r>
              <a:rPr lang="ru-RU" b="1" dirty="0"/>
              <a:t>Вам предлагают взятку</a:t>
            </a:r>
            <a:endParaRPr lang="ru-RU" dirty="0"/>
          </a:p>
        </p:txBody>
      </p:sp>
      <p:sp>
        <p:nvSpPr>
          <p:cNvPr id="11" name="Прямоугольник с двумя скругленными противолежащими углами 10"/>
          <p:cNvSpPr/>
          <p:nvPr/>
        </p:nvSpPr>
        <p:spPr>
          <a:xfrm>
            <a:off x="2339752" y="2564904"/>
            <a:ext cx="6695925" cy="1584176"/>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spcAft>
                <a:spcPts val="0"/>
              </a:spcAft>
              <a:buFontTx/>
              <a:buChar char="-"/>
            </a:pPr>
            <a:r>
              <a:rPr lang="ru-RU" sz="900" spc="15" dirty="0" smtClean="0">
                <a:solidFill>
                  <a:schemeClr val="accent1">
                    <a:lumMod val="50000"/>
                  </a:schemeClr>
                </a:solidFill>
                <a:latin typeface="Times New Roman"/>
                <a:ea typeface="Times New Roman"/>
              </a:rPr>
              <a:t>вести </a:t>
            </a:r>
            <a:r>
              <a:rPr lang="ru-RU" sz="900" spc="15" dirty="0">
                <a:solidFill>
                  <a:schemeClr val="accent1">
                    <a:lumMod val="50000"/>
                  </a:schemeClr>
                </a:solidFill>
                <a:latin typeface="Times New Roman"/>
                <a:ea typeface="Times New Roman"/>
              </a:rPr>
              <a:t>себя крайне осторожно, вежливо, без </a:t>
            </a:r>
            <a:r>
              <a:rPr lang="ru-RU" sz="900" spc="10" dirty="0">
                <a:solidFill>
                  <a:schemeClr val="accent1">
                    <a:lumMod val="50000"/>
                  </a:schemeClr>
                </a:solidFill>
                <a:latin typeface="Times New Roman"/>
                <a:ea typeface="Times New Roman"/>
              </a:rPr>
              <a:t>заискивания, не допуская опрометчивых </a:t>
            </a:r>
            <a:r>
              <a:rPr lang="ru-RU" sz="900" spc="-5" dirty="0">
                <a:solidFill>
                  <a:schemeClr val="accent1">
                    <a:lumMod val="50000"/>
                  </a:schemeClr>
                </a:solidFill>
                <a:latin typeface="Times New Roman"/>
                <a:ea typeface="Times New Roman"/>
              </a:rPr>
              <a:t>высказываний, которые могли бы трактоваться в</a:t>
            </a:r>
            <a:r>
              <a:rPr lang="ru-RU" sz="900" dirty="0">
                <a:solidFill>
                  <a:schemeClr val="accent1">
                    <a:lumMod val="50000"/>
                  </a:schemeClr>
                </a:solidFill>
                <a:latin typeface="Times New Roman"/>
                <a:ea typeface="Times New Roman"/>
              </a:rPr>
              <a:t>зяткодателем либо как готовность, либо как категорический отказ принять взятку; </a:t>
            </a:r>
            <a:endParaRPr lang="ru-RU" sz="900" dirty="0" smtClean="0">
              <a:solidFill>
                <a:schemeClr val="accent1">
                  <a:lumMod val="50000"/>
                </a:schemeClr>
              </a:solidFill>
              <a:latin typeface="Times New Roman"/>
              <a:ea typeface="Times New Roman"/>
            </a:endParaRPr>
          </a:p>
          <a:p>
            <a:pPr marL="171450" indent="-171450" algn="just">
              <a:spcAft>
                <a:spcPts val="0"/>
              </a:spcAft>
              <a:buFontTx/>
              <a:buChar char="-"/>
            </a:pPr>
            <a:r>
              <a:rPr lang="ru-RU" sz="900" spc="5" dirty="0" smtClean="0">
                <a:solidFill>
                  <a:schemeClr val="accent1">
                    <a:lumMod val="50000"/>
                  </a:schemeClr>
                </a:solidFill>
                <a:latin typeface="Times New Roman"/>
                <a:ea typeface="Times New Roman"/>
              </a:rPr>
              <a:t>внимательно </a:t>
            </a:r>
            <a:r>
              <a:rPr lang="ru-RU" sz="900" spc="5" dirty="0">
                <a:solidFill>
                  <a:schemeClr val="accent1">
                    <a:lumMod val="50000"/>
                  </a:schemeClr>
                </a:solidFill>
                <a:latin typeface="Times New Roman"/>
                <a:ea typeface="Times New Roman"/>
              </a:rPr>
              <a:t>выслушать и точно запомнить </a:t>
            </a:r>
            <a:r>
              <a:rPr lang="ru-RU" sz="900" spc="55" dirty="0">
                <a:solidFill>
                  <a:schemeClr val="accent1">
                    <a:lumMod val="50000"/>
                  </a:schemeClr>
                </a:solidFill>
                <a:latin typeface="Times New Roman"/>
                <a:ea typeface="Times New Roman"/>
              </a:rPr>
              <a:t>предложенные Вам условия (размеры сумм, </a:t>
            </a:r>
            <a:r>
              <a:rPr lang="ru-RU" sz="900" spc="25" dirty="0">
                <a:solidFill>
                  <a:schemeClr val="accent1">
                    <a:lumMod val="50000"/>
                  </a:schemeClr>
                </a:solidFill>
                <a:latin typeface="Times New Roman"/>
                <a:ea typeface="Times New Roman"/>
              </a:rPr>
              <a:t>наименование товаров и характер услуг, сроки и способы передачи взятки, </a:t>
            </a:r>
            <a:r>
              <a:rPr lang="ru-RU" sz="900" dirty="0">
                <a:solidFill>
                  <a:schemeClr val="accent1">
                    <a:lumMod val="50000"/>
                  </a:schemeClr>
                </a:solidFill>
                <a:latin typeface="Times New Roman"/>
                <a:ea typeface="Times New Roman"/>
              </a:rPr>
              <a:t>последовательность решения вопросов</a:t>
            </a:r>
            <a:r>
              <a:rPr lang="ru-RU" sz="900" dirty="0" smtClean="0">
                <a:solidFill>
                  <a:schemeClr val="accent1">
                    <a:lumMod val="50000"/>
                  </a:schemeClr>
                </a:solidFill>
                <a:latin typeface="Times New Roman"/>
                <a:ea typeface="Times New Roman"/>
              </a:rPr>
              <a:t>);</a:t>
            </a:r>
          </a:p>
          <a:p>
            <a:pPr marL="171450" indent="-171450" algn="just">
              <a:spcAft>
                <a:spcPts val="0"/>
              </a:spcAft>
              <a:buFontTx/>
              <a:buChar char="-"/>
            </a:pPr>
            <a:r>
              <a:rPr lang="ru-RU" sz="900" spc="40" dirty="0" smtClean="0">
                <a:solidFill>
                  <a:schemeClr val="accent1">
                    <a:lumMod val="50000"/>
                  </a:schemeClr>
                </a:solidFill>
                <a:latin typeface="Times New Roman"/>
                <a:ea typeface="Times New Roman"/>
              </a:rPr>
              <a:t>постараться </a:t>
            </a:r>
            <a:r>
              <a:rPr lang="ru-RU" sz="900" spc="40" dirty="0">
                <a:solidFill>
                  <a:schemeClr val="accent1">
                    <a:lumMod val="50000"/>
                  </a:schemeClr>
                </a:solidFill>
                <a:latin typeface="Times New Roman"/>
                <a:ea typeface="Times New Roman"/>
              </a:rPr>
              <a:t>перенести вопрос о времени и месте </a:t>
            </a:r>
            <a:r>
              <a:rPr lang="ru-RU" sz="900" spc="10" dirty="0">
                <a:solidFill>
                  <a:schemeClr val="accent1">
                    <a:lumMod val="50000"/>
                  </a:schemeClr>
                </a:solidFill>
                <a:latin typeface="Times New Roman"/>
                <a:ea typeface="Times New Roman"/>
              </a:rPr>
              <a:t>передачи взятки до следующей беседы и предложить </a:t>
            </a:r>
            <a:r>
              <a:rPr lang="ru-RU" sz="900" dirty="0">
                <a:solidFill>
                  <a:schemeClr val="accent1">
                    <a:lumMod val="50000"/>
                  </a:schemeClr>
                </a:solidFill>
                <a:latin typeface="Times New Roman"/>
                <a:ea typeface="Times New Roman"/>
              </a:rPr>
              <a:t>хорошо знакомое Вам место для следующей </a:t>
            </a:r>
            <a:r>
              <a:rPr lang="ru-RU" sz="900" dirty="0" smtClean="0">
                <a:solidFill>
                  <a:schemeClr val="accent1">
                    <a:lumMod val="50000"/>
                  </a:schemeClr>
                </a:solidFill>
                <a:latin typeface="Times New Roman"/>
                <a:ea typeface="Times New Roman"/>
              </a:rPr>
              <a:t>встречи;</a:t>
            </a:r>
          </a:p>
          <a:p>
            <a:pPr marL="171450" indent="-171450" algn="just">
              <a:spcAft>
                <a:spcPts val="0"/>
              </a:spcAft>
              <a:buFontTx/>
              <a:buChar char="-"/>
            </a:pPr>
            <a:r>
              <a:rPr lang="ru-RU" sz="900" spc="25" dirty="0" smtClean="0">
                <a:solidFill>
                  <a:schemeClr val="accent1">
                    <a:lumMod val="50000"/>
                  </a:schemeClr>
                </a:solidFill>
                <a:latin typeface="Times New Roman"/>
                <a:ea typeface="Times New Roman"/>
              </a:rPr>
              <a:t>не </a:t>
            </a:r>
            <a:r>
              <a:rPr lang="ru-RU" sz="900" spc="25" dirty="0">
                <a:solidFill>
                  <a:schemeClr val="accent1">
                    <a:lumMod val="50000"/>
                  </a:schemeClr>
                </a:solidFill>
                <a:latin typeface="Times New Roman"/>
                <a:ea typeface="Times New Roman"/>
              </a:rPr>
              <a:t>берите инициативу в разговоре на себя, больше </a:t>
            </a:r>
            <a:r>
              <a:rPr lang="ru-RU" sz="900" spc="35" dirty="0">
                <a:solidFill>
                  <a:schemeClr val="accent1">
                    <a:lumMod val="50000"/>
                  </a:schemeClr>
                </a:solidFill>
                <a:latin typeface="Times New Roman"/>
                <a:ea typeface="Times New Roman"/>
              </a:rPr>
              <a:t>«работайте на прием», позволяйте потенциальному </a:t>
            </a:r>
            <a:r>
              <a:rPr lang="ru-RU" sz="900" spc="-5" dirty="0">
                <a:solidFill>
                  <a:schemeClr val="accent1">
                    <a:lumMod val="50000"/>
                  </a:schemeClr>
                </a:solidFill>
                <a:latin typeface="Times New Roman"/>
                <a:ea typeface="Times New Roman"/>
              </a:rPr>
              <a:t>взяткодателю «выговориться», сообщить Вам как </a:t>
            </a:r>
            <a:r>
              <a:rPr lang="ru-RU" sz="900" dirty="0">
                <a:solidFill>
                  <a:schemeClr val="accent1">
                    <a:lumMod val="50000"/>
                  </a:schemeClr>
                </a:solidFill>
                <a:latin typeface="Times New Roman"/>
                <a:ea typeface="Times New Roman"/>
              </a:rPr>
              <a:t>можно больше </a:t>
            </a:r>
            <a:r>
              <a:rPr lang="ru-RU" sz="900" dirty="0" smtClean="0">
                <a:solidFill>
                  <a:schemeClr val="accent1">
                    <a:lumMod val="50000"/>
                  </a:schemeClr>
                </a:solidFill>
                <a:latin typeface="Times New Roman"/>
                <a:ea typeface="Times New Roman"/>
              </a:rPr>
              <a:t>информации;</a:t>
            </a:r>
          </a:p>
          <a:p>
            <a:pPr marL="171450" indent="-171450" algn="just">
              <a:spcAft>
                <a:spcPts val="0"/>
              </a:spcAft>
              <a:buFontTx/>
              <a:buChar char="-"/>
            </a:pPr>
            <a:r>
              <a:rPr lang="ru-RU" sz="900" spc="10" dirty="0" smtClean="0">
                <a:solidFill>
                  <a:schemeClr val="accent1">
                    <a:lumMod val="50000"/>
                  </a:schemeClr>
                </a:solidFill>
                <a:latin typeface="Times New Roman"/>
                <a:ea typeface="Times New Roman"/>
              </a:rPr>
              <a:t>при </a:t>
            </a:r>
            <a:r>
              <a:rPr lang="ru-RU" sz="900" spc="10" dirty="0">
                <a:solidFill>
                  <a:schemeClr val="accent1">
                    <a:lumMod val="50000"/>
                  </a:schemeClr>
                </a:solidFill>
                <a:latin typeface="Times New Roman"/>
                <a:ea typeface="Times New Roman"/>
              </a:rPr>
              <a:t>наличии у Вас диктофона постараться записать </a:t>
            </a:r>
            <a:r>
              <a:rPr lang="ru-RU" sz="900" dirty="0">
                <a:solidFill>
                  <a:schemeClr val="accent1">
                    <a:lumMod val="50000"/>
                  </a:schemeClr>
                </a:solidFill>
                <a:latin typeface="Times New Roman"/>
                <a:ea typeface="Times New Roman"/>
              </a:rPr>
              <a:t>(скрытно) предложение о </a:t>
            </a:r>
            <a:r>
              <a:rPr lang="ru-RU" sz="900" dirty="0" smtClean="0">
                <a:solidFill>
                  <a:schemeClr val="accent1">
                    <a:lumMod val="50000"/>
                  </a:schemeClr>
                </a:solidFill>
                <a:latin typeface="Times New Roman"/>
                <a:ea typeface="Times New Roman"/>
              </a:rPr>
              <a:t>взятке;</a:t>
            </a:r>
          </a:p>
          <a:p>
            <a:pPr marL="171450" indent="-171450" algn="just">
              <a:spcAft>
                <a:spcPts val="0"/>
              </a:spcAft>
              <a:buFontTx/>
              <a:buChar char="-"/>
            </a:pPr>
            <a:r>
              <a:rPr lang="ru-RU" sz="900" spc="15" dirty="0" smtClean="0">
                <a:solidFill>
                  <a:schemeClr val="accent1">
                    <a:lumMod val="50000"/>
                  </a:schemeClr>
                </a:solidFill>
                <a:latin typeface="Times New Roman"/>
                <a:ea typeface="Times New Roman"/>
              </a:rPr>
              <a:t>подготовить </a:t>
            </a:r>
            <a:r>
              <a:rPr lang="ru-RU" sz="900" spc="15" dirty="0">
                <a:solidFill>
                  <a:schemeClr val="accent1">
                    <a:lumMod val="50000"/>
                  </a:schemeClr>
                </a:solidFill>
                <a:latin typeface="Times New Roman"/>
                <a:ea typeface="Times New Roman"/>
              </a:rPr>
              <a:t>письменное сообщение по данному </a:t>
            </a:r>
            <a:r>
              <a:rPr lang="ru-RU" sz="900" spc="15" dirty="0" smtClean="0">
                <a:solidFill>
                  <a:schemeClr val="accent1">
                    <a:lumMod val="50000"/>
                  </a:schemeClr>
                </a:solidFill>
                <a:latin typeface="Times New Roman"/>
                <a:ea typeface="Times New Roman"/>
              </a:rPr>
              <a:t>факту.</a:t>
            </a:r>
            <a:endParaRPr lang="ru-RU" sz="900" dirty="0">
              <a:solidFill>
                <a:schemeClr val="accent1">
                  <a:lumMod val="50000"/>
                </a:schemeClr>
              </a:solidFill>
            </a:endParaRPr>
          </a:p>
        </p:txBody>
      </p:sp>
      <p:sp>
        <p:nvSpPr>
          <p:cNvPr id="28" name="Прямоугольник с двумя скругленными противолежащими углами 27"/>
          <p:cNvSpPr/>
          <p:nvPr/>
        </p:nvSpPr>
        <p:spPr>
          <a:xfrm>
            <a:off x="2306588" y="1340768"/>
            <a:ext cx="6695925" cy="995337"/>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900" dirty="0">
                <a:solidFill>
                  <a:schemeClr val="accent1">
                    <a:lumMod val="50000"/>
                  </a:schemeClr>
                </a:solidFill>
              </a:rPr>
              <a:t>Во избежание возможных провокаций со стороны должностных лиц проверяемой организации в период проведения контрольных мероприятий </a:t>
            </a:r>
            <a:r>
              <a:rPr lang="ru-RU" sz="900" dirty="0" smtClean="0">
                <a:solidFill>
                  <a:schemeClr val="accent1">
                    <a:lumMod val="50000"/>
                  </a:schemeClr>
                </a:solidFill>
              </a:rPr>
              <a:t>рекомендуется:</a:t>
            </a:r>
          </a:p>
          <a:p>
            <a:pPr algn="just"/>
            <a:r>
              <a:rPr lang="ru-RU" sz="900" dirty="0" smtClean="0">
                <a:solidFill>
                  <a:schemeClr val="accent1">
                    <a:lumMod val="50000"/>
                  </a:schemeClr>
                </a:solidFill>
              </a:rPr>
              <a:t>- не оставлять без присмотра служебные помещения, в которых работают проверяющие, и личные вещи (одежда, портфели, сумки и т. д.); </a:t>
            </a:r>
          </a:p>
          <a:p>
            <a:pPr algn="just"/>
            <a:r>
              <a:rPr lang="ru-RU" sz="900" dirty="0" smtClean="0">
                <a:solidFill>
                  <a:schemeClr val="accent1">
                    <a:lumMod val="50000"/>
                  </a:schemeClr>
                </a:solidFill>
              </a:rPr>
              <a:t>- </a:t>
            </a:r>
            <a:r>
              <a:rPr lang="ru-RU" sz="900" dirty="0">
                <a:solidFill>
                  <a:schemeClr val="accent1">
                    <a:lumMod val="50000"/>
                  </a:schemeClr>
                </a:solidFill>
              </a:rPr>
              <a:t>в случае обнаружения после ухода посетителя, на рабочем месте или в личных вещах каких-либо посторонних предметов, не предпринимая никаких самостоятельных действий, немедленно доложить непосредственному руководителю </a:t>
            </a:r>
            <a:r>
              <a:rPr lang="ru-RU" sz="900" dirty="0" smtClean="0">
                <a:solidFill>
                  <a:schemeClr val="accent1">
                    <a:lumMod val="50000"/>
                  </a:schemeClr>
                </a:solidFill>
              </a:rPr>
              <a:t>.</a:t>
            </a:r>
            <a:endParaRPr lang="ru-RU" sz="900" dirty="0">
              <a:solidFill>
                <a:schemeClr val="accent1">
                  <a:lumMod val="50000"/>
                </a:schemeClr>
              </a:solidFill>
            </a:endParaRPr>
          </a:p>
        </p:txBody>
      </p:sp>
      <p:sp>
        <p:nvSpPr>
          <p:cNvPr id="29" name="Скругленный прямоугольник 28"/>
          <p:cNvSpPr/>
          <p:nvPr/>
        </p:nvSpPr>
        <p:spPr>
          <a:xfrm>
            <a:off x="182010" y="4994045"/>
            <a:ext cx="2053042" cy="9779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t>3. Угроза </a:t>
            </a:r>
            <a:r>
              <a:rPr lang="ru-RU" b="1" dirty="0"/>
              <a:t>жизни и здоровью</a:t>
            </a:r>
            <a:endParaRPr lang="ru-RU" dirty="0"/>
          </a:p>
        </p:txBody>
      </p:sp>
      <p:sp>
        <p:nvSpPr>
          <p:cNvPr id="30" name="Прямоугольник с двумя скругленными противолежащими углами 29"/>
          <p:cNvSpPr/>
          <p:nvPr/>
        </p:nvSpPr>
        <p:spPr>
          <a:xfrm>
            <a:off x="2339752" y="4293096"/>
            <a:ext cx="6695925" cy="2088232"/>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900" dirty="0">
                <a:solidFill>
                  <a:schemeClr val="accent1">
                    <a:lumMod val="50000"/>
                  </a:schemeClr>
                </a:solidFill>
              </a:rPr>
              <a:t>Если оказывается открытое давление или осуществляется угроза жизни и здоровью </a:t>
            </a:r>
            <a:r>
              <a:rPr lang="ru-RU" sz="900" dirty="0" smtClean="0">
                <a:solidFill>
                  <a:schemeClr val="accent1">
                    <a:lumMod val="50000"/>
                  </a:schemeClr>
                </a:solidFill>
              </a:rPr>
              <a:t>работника государственного учреждения </a:t>
            </a:r>
            <a:r>
              <a:rPr lang="ru-RU" sz="900" dirty="0">
                <a:solidFill>
                  <a:schemeClr val="accent1">
                    <a:lumMod val="50000"/>
                  </a:schemeClr>
                </a:solidFill>
              </a:rPr>
              <a:t>или членам его семьи со стороны сотрудников проверяемой организации либо от других лиц рекомендуется:</a:t>
            </a:r>
          </a:p>
          <a:p>
            <a:pPr lvl="0"/>
            <a:r>
              <a:rPr lang="ru-RU" sz="900" dirty="0">
                <a:solidFill>
                  <a:schemeClr val="accent1">
                    <a:lumMod val="50000"/>
                  </a:schemeClr>
                </a:solidFill>
              </a:rPr>
              <a:t>по возможности скрытно включить записывающее устройство;</a:t>
            </a:r>
          </a:p>
          <a:p>
            <a:pPr lvl="0"/>
            <a:r>
              <a:rPr lang="ru-RU" sz="900" dirty="0" smtClean="0">
                <a:solidFill>
                  <a:schemeClr val="accent1">
                    <a:lumMod val="50000"/>
                  </a:schemeClr>
                </a:solidFill>
              </a:rPr>
              <a:t>- с </a:t>
            </a:r>
            <a:r>
              <a:rPr lang="ru-RU" sz="900" dirty="0">
                <a:solidFill>
                  <a:schemeClr val="accent1">
                    <a:lumMod val="50000"/>
                  </a:schemeClr>
                </a:solidFill>
              </a:rPr>
              <a:t>угрожающими держать себя хладнокровно, а если их действия становятся агрессивными, срочно сообщить об угрозах в правоохранительные органы и непосредственному руководителю, вызвать руководителя проверяемой организации;</a:t>
            </a:r>
          </a:p>
          <a:p>
            <a:pPr lvl="0"/>
            <a:r>
              <a:rPr lang="ru-RU" sz="900" dirty="0" smtClean="0">
                <a:solidFill>
                  <a:schemeClr val="accent1">
                    <a:lumMod val="50000"/>
                  </a:schemeClr>
                </a:solidFill>
              </a:rPr>
              <a:t>- в </a:t>
            </a:r>
            <a:r>
              <a:rPr lang="ru-RU" sz="900" dirty="0">
                <a:solidFill>
                  <a:schemeClr val="accent1">
                    <a:lumMod val="50000"/>
                  </a:schemeClr>
                </a:solidFill>
              </a:rPr>
              <a:t>случае если угрожают в спокойном тоне (без признаков агрессии) и выдвигают какие-либо условия, внимательно выслушать их, запомнить внешность угрожающих и пообещать подумать над их предложением;</a:t>
            </a:r>
          </a:p>
          <a:p>
            <a:pPr lvl="0"/>
            <a:r>
              <a:rPr lang="ru-RU" sz="900" dirty="0" smtClean="0">
                <a:solidFill>
                  <a:schemeClr val="accent1">
                    <a:lumMod val="50000"/>
                  </a:schemeClr>
                </a:solidFill>
              </a:rPr>
              <a:t>- немедленно </a:t>
            </a:r>
            <a:r>
              <a:rPr lang="ru-RU" sz="900" dirty="0">
                <a:solidFill>
                  <a:schemeClr val="accent1">
                    <a:lumMod val="50000"/>
                  </a:schemeClr>
                </a:solidFill>
              </a:rPr>
              <a:t>доложить о факте угрозы своему руководителю и написать заявление в правоохранительные органы с подробным изложением случившегося; </a:t>
            </a:r>
          </a:p>
          <a:p>
            <a:pPr lvl="0"/>
            <a:r>
              <a:rPr lang="ru-RU" sz="900" dirty="0" smtClean="0">
                <a:solidFill>
                  <a:schemeClr val="accent1">
                    <a:lumMod val="50000"/>
                  </a:schemeClr>
                </a:solidFill>
              </a:rPr>
              <a:t>- в </a:t>
            </a:r>
            <a:r>
              <a:rPr lang="ru-RU" sz="900" dirty="0">
                <a:solidFill>
                  <a:schemeClr val="accent1">
                    <a:lumMod val="50000"/>
                  </a:schemeClr>
                </a:solidFill>
              </a:rPr>
              <a:t>случае поступления угроз по телефону, по возможности определить номер телефона, с которого поступил звонок, и записать разговор на диктофон;</a:t>
            </a:r>
          </a:p>
          <a:p>
            <a:r>
              <a:rPr lang="ru-RU" sz="900" dirty="0">
                <a:solidFill>
                  <a:schemeClr val="accent1">
                    <a:lumMod val="50000"/>
                  </a:schemeClr>
                </a:solidFill>
              </a:rPr>
              <a:t>- при получении угроз в письменной форме необходимо принять меры по сохранению возможных отпечатков пальцев на бумаге (конверте), вложив их в плотно закрываемый полиэтиленовый </a:t>
            </a:r>
            <a:r>
              <a:rPr lang="ru-RU" sz="900" dirty="0" smtClean="0">
                <a:solidFill>
                  <a:schemeClr val="accent1">
                    <a:lumMod val="50000"/>
                  </a:schemeClr>
                </a:solidFill>
              </a:rPr>
              <a:t>пакет.</a:t>
            </a:r>
            <a:endParaRPr lang="ru-RU" sz="900" dirty="0">
              <a:solidFill>
                <a:schemeClr val="accent1">
                  <a:lumMod val="50000"/>
                </a:schemeClr>
              </a:solidFill>
            </a:endParaRPr>
          </a:p>
        </p:txBody>
      </p:sp>
    </p:spTree>
    <p:extLst>
      <p:ext uri="{BB962C8B-B14F-4D97-AF65-F5344CB8AC3E}">
        <p14:creationId xmlns:p14="http://schemas.microsoft.com/office/powerpoint/2010/main" val="3716084408"/>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Рисунок 9"/>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48"/>
          <a:stretch>
            <a:fillRect/>
          </a:stretch>
        </p:blipFill>
        <p:spPr>
          <a:xfrm>
            <a:off x="-36512" y="0"/>
            <a:ext cx="9180512" cy="6858000"/>
          </a:xfrm>
          <a:prstGeom prst="rect">
            <a:avLst/>
          </a:prstGeom>
        </p:spPr>
      </p:pic>
      <p:sp>
        <p:nvSpPr>
          <p:cNvPr id="5" name="Rectangle 5"/>
          <p:cNvSpPr>
            <a:spLocks noChangeArrowheads="1"/>
          </p:cNvSpPr>
          <p:nvPr/>
        </p:nvSpPr>
        <p:spPr bwMode="auto">
          <a:xfrm>
            <a:off x="117943" y="116632"/>
            <a:ext cx="8918553" cy="657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4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ahoma" pitchFamily="34" charset="0"/>
              <a:cs typeface="Arial" pitchFamily="34" charset="0"/>
            </a:endParaRPr>
          </a:p>
          <a:p>
            <a:pPr lvl="0" algn="ctr">
              <a:lnSpc>
                <a:spcPct val="117000"/>
              </a:lnSpc>
              <a:defRPr/>
            </a:pP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endParaRPr lang="ru-RU"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lnSpc>
                <a:spcPct val="117000"/>
              </a:lnSpc>
              <a:defRPr/>
            </a:pPr>
            <a:r>
              <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a:p>
            <a:pPr>
              <a:lnSpc>
                <a:spcPct val="117000"/>
              </a:lnSpc>
              <a:defRPr/>
            </a:pP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p:txBody>
      </p:sp>
      <p:pic>
        <p:nvPicPr>
          <p:cNvPr id="13" name="Рисунок 12" descr="ро.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980388" y="200360"/>
            <a:ext cx="5888736" cy="6541008"/>
          </a:xfrm>
          <a:prstGeom prst="rect">
            <a:avLst/>
          </a:prstGeom>
          <a:scene3d>
            <a:camera prst="orthographicFront">
              <a:rot lat="0" lon="0" rev="0"/>
            </a:camera>
            <a:lightRig rig="threePt" dir="t"/>
          </a:scene3d>
        </p:spPr>
      </p:pic>
      <p:sp>
        <p:nvSpPr>
          <p:cNvPr id="18" name="Прямоугольник 17"/>
          <p:cNvSpPr/>
          <p:nvPr/>
        </p:nvSpPr>
        <p:spPr>
          <a:xfrm>
            <a:off x="395536" y="1412776"/>
            <a:ext cx="8352928" cy="923330"/>
          </a:xfrm>
          <a:prstGeom prst="rect">
            <a:avLst/>
          </a:prstGeom>
        </p:spPr>
        <p:txBody>
          <a:bodyPr wrap="square">
            <a:spAutoFit/>
          </a:bodyPr>
          <a:lstStyle/>
          <a:p>
            <a:pPr algn="ctr"/>
            <a:endParaRPr lang="ru-RU" b="1" dirty="0" smtClean="0">
              <a:solidFill>
                <a:srgbClr val="002060"/>
              </a:solidFill>
              <a:latin typeface="Arial Black" pitchFamily="34" charset="0"/>
            </a:endParaRPr>
          </a:p>
          <a:p>
            <a:pPr algn="ctr"/>
            <a:endParaRPr lang="ru-RU" b="1" dirty="0" smtClean="0">
              <a:solidFill>
                <a:srgbClr val="002060"/>
              </a:solidFill>
              <a:latin typeface="Arial Black" pitchFamily="34" charset="0"/>
            </a:endParaRPr>
          </a:p>
          <a:p>
            <a:pPr algn="ctr"/>
            <a:endParaRPr lang="ru-RU" b="1" dirty="0">
              <a:solidFill>
                <a:srgbClr val="002060"/>
              </a:solidFill>
              <a:latin typeface="Arial Black" pitchFamily="34" charset="0"/>
            </a:endParaRPr>
          </a:p>
        </p:txBody>
      </p:sp>
      <p:sp>
        <p:nvSpPr>
          <p:cNvPr id="21" name="Скругленный прямоугольник 20"/>
          <p:cNvSpPr/>
          <p:nvPr/>
        </p:nvSpPr>
        <p:spPr>
          <a:xfrm>
            <a:off x="2699792" y="2852936"/>
            <a:ext cx="1296144" cy="7920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mj-lt"/>
            </a:endParaRPr>
          </a:p>
        </p:txBody>
      </p:sp>
      <p:sp>
        <p:nvSpPr>
          <p:cNvPr id="17" name="Rectangle 14"/>
          <p:cNvSpPr>
            <a:spLocks noChangeArrowheads="1"/>
          </p:cNvSpPr>
          <p:nvPr/>
        </p:nvSpPr>
        <p:spPr bwMode="auto">
          <a:xfrm>
            <a:off x="0" y="1"/>
            <a:ext cx="9144000" cy="1124743"/>
          </a:xfrm>
          <a:prstGeom prst="rect">
            <a:avLst/>
          </a:prstGeom>
          <a:solidFill>
            <a:srgbClr val="C00000"/>
          </a:solidFill>
          <a:ln>
            <a:solidFill>
              <a:schemeClr val="bg1"/>
            </a:solidFill>
            <a:headEnd/>
            <a:tailEnd/>
          </a:ln>
          <a:effectLst>
            <a:glow rad="50800">
              <a:schemeClr val="bg1">
                <a:lumMod val="85000"/>
                <a:alpha val="37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style>
          <a:lnRef idx="0">
            <a:schemeClr val="accent2"/>
          </a:lnRef>
          <a:fillRef idx="3">
            <a:schemeClr val="accent2"/>
          </a:fillRef>
          <a:effectRef idx="3">
            <a:schemeClr val="accent2"/>
          </a:effectRef>
          <a:fontRef idx="minor">
            <a:schemeClr val="lt1"/>
          </a:fontRef>
        </p:style>
        <p:txBody>
          <a:bodyPr rIns="18000" anchor="ctr"/>
          <a:lstStyle/>
          <a:p>
            <a:pPr algn="ctr"/>
            <a:r>
              <a:rPr lang="ru-RU" sz="2000" b="1" dirty="0"/>
              <a:t>Рекомендации по правилам поведения в ситуации</a:t>
            </a:r>
            <a:endParaRPr lang="ru-RU" sz="2000" dirty="0"/>
          </a:p>
          <a:p>
            <a:pPr algn="ctr"/>
            <a:r>
              <a:rPr lang="ru-RU" sz="2000" b="1" dirty="0"/>
              <a:t>коррупционной направленности</a:t>
            </a:r>
            <a:endParaRPr lang="ru-RU" sz="2000" dirty="0"/>
          </a:p>
        </p:txBody>
      </p:sp>
      <p:pic>
        <p:nvPicPr>
          <p:cNvPr id="2053" name="Picture 5" descr="S:\11\Баева\лого_без_слов.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3594" y="104071"/>
            <a:ext cx="771391" cy="916602"/>
          </a:xfrm>
          <a:prstGeom prst="rect">
            <a:avLst/>
          </a:prstGeom>
          <a:noFill/>
          <a:extLst>
            <a:ext uri="{909E8E84-426E-40DD-AFC4-6F175D3DCCD1}">
              <a14:hiddenFill xmlns:a14="http://schemas.microsoft.com/office/drawing/2010/main">
                <a:solidFill>
                  <a:srgbClr val="FFFFFF"/>
                </a:solidFill>
              </a14:hiddenFill>
            </a:ext>
          </a:extLst>
        </p:spPr>
      </p:pic>
      <p:sp>
        <p:nvSpPr>
          <p:cNvPr id="7" name="Скругленный прямоугольник 6"/>
          <p:cNvSpPr/>
          <p:nvPr/>
        </p:nvSpPr>
        <p:spPr>
          <a:xfrm>
            <a:off x="160256" y="1772816"/>
            <a:ext cx="205304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t>4. Конфликты </a:t>
            </a:r>
            <a:r>
              <a:rPr lang="ru-RU" b="1" dirty="0"/>
              <a:t>интересов</a:t>
            </a:r>
            <a:endParaRPr lang="ru-RU" dirty="0"/>
          </a:p>
        </p:txBody>
      </p:sp>
      <p:sp>
        <p:nvSpPr>
          <p:cNvPr id="28" name="Прямоугольник с двумя скругленными противолежащими углами 27"/>
          <p:cNvSpPr/>
          <p:nvPr/>
        </p:nvSpPr>
        <p:spPr>
          <a:xfrm>
            <a:off x="2289646" y="1340768"/>
            <a:ext cx="6695925" cy="1512168"/>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100" dirty="0" smtClean="0">
                <a:solidFill>
                  <a:schemeClr val="accent1">
                    <a:lumMod val="50000"/>
                  </a:schemeClr>
                </a:solidFill>
              </a:rPr>
              <a:t>- внимательно </a:t>
            </a:r>
            <a:r>
              <a:rPr lang="ru-RU" sz="1100" dirty="0">
                <a:solidFill>
                  <a:schemeClr val="accent1">
                    <a:lumMod val="50000"/>
                  </a:schemeClr>
                </a:solidFill>
              </a:rPr>
              <a:t>относиться к любой возможности возникновения конфликта интересов; </a:t>
            </a:r>
          </a:p>
          <a:p>
            <a:r>
              <a:rPr lang="ru-RU" sz="1100" dirty="0">
                <a:solidFill>
                  <a:schemeClr val="accent1">
                    <a:lumMod val="50000"/>
                  </a:schemeClr>
                </a:solidFill>
              </a:rPr>
              <a:t>- принимать меры по предотвращению конфликта интересов; </a:t>
            </a:r>
          </a:p>
          <a:p>
            <a:r>
              <a:rPr lang="ru-RU" sz="1100" dirty="0">
                <a:solidFill>
                  <a:schemeClr val="accent1">
                    <a:lumMod val="50000"/>
                  </a:schemeClr>
                </a:solidFill>
              </a:rPr>
              <a:t>- сообщать непосредственному руководителю о любом реальном или потенциальном конфликте интересов, как только Вам становится о нем известно; </a:t>
            </a:r>
          </a:p>
          <a:p>
            <a:r>
              <a:rPr lang="ru-RU" sz="1100" dirty="0" smtClean="0">
                <a:solidFill>
                  <a:schemeClr val="accent1">
                    <a:lumMod val="50000"/>
                  </a:schemeClr>
                </a:solidFill>
              </a:rPr>
              <a:t>- </a:t>
            </a:r>
            <a:r>
              <a:rPr lang="ru-RU" sz="1100" dirty="0">
                <a:solidFill>
                  <a:schemeClr val="accent1">
                    <a:lumMod val="50000"/>
                  </a:schemeClr>
                </a:solidFill>
              </a:rPr>
              <a:t>принять меры по преодолению возникшего конфликта интересов самостоятельно или по согласованию с руководителем; </a:t>
            </a:r>
          </a:p>
          <a:p>
            <a:r>
              <a:rPr lang="ru-RU" sz="1100" dirty="0">
                <a:solidFill>
                  <a:schemeClr val="accent1">
                    <a:lumMod val="50000"/>
                  </a:schemeClr>
                </a:solidFill>
              </a:rPr>
              <a:t>- подчиниться решению по предотвращению или преодолению конфликта </a:t>
            </a:r>
            <a:r>
              <a:rPr lang="ru-RU" sz="1100" dirty="0" smtClean="0">
                <a:solidFill>
                  <a:schemeClr val="accent1">
                    <a:lumMod val="50000"/>
                  </a:schemeClr>
                </a:solidFill>
              </a:rPr>
              <a:t>интересов.</a:t>
            </a:r>
            <a:endParaRPr lang="ru-RU" sz="1100" dirty="0">
              <a:solidFill>
                <a:schemeClr val="accent1">
                  <a:lumMod val="50000"/>
                </a:schemeClr>
              </a:solidFill>
            </a:endParaRPr>
          </a:p>
        </p:txBody>
      </p:sp>
      <p:pic>
        <p:nvPicPr>
          <p:cNvPr id="16" name="Рисунок 15" descr="C:\Users\ProkofevaAV\Desktop\2012-cuur.ucoz.net.jpg"/>
          <p:cNvPicPr/>
          <p:nvPr/>
        </p:nvPicPr>
        <p:blipFill>
          <a:blip r:embed="rId5" cstate="print"/>
          <a:srcRect l="6886" t="2807" r="4491" b="71053"/>
          <a:stretch>
            <a:fillRect/>
          </a:stretch>
        </p:blipFill>
        <p:spPr bwMode="auto">
          <a:xfrm>
            <a:off x="7884367" y="169526"/>
            <a:ext cx="1118145" cy="807740"/>
          </a:xfrm>
          <a:prstGeom prst="rect">
            <a:avLst/>
          </a:prstGeom>
          <a:ln w="88900" cap="sq" cmpd="thickThin">
            <a:solidFill>
              <a:srgbClr val="000000"/>
            </a:solidFill>
            <a:prstDash val="solid"/>
            <a:miter lim="800000"/>
          </a:ln>
          <a:effectLst>
            <a:innerShdw blurRad="76200">
              <a:srgbClr val="000000"/>
            </a:innerShdw>
          </a:effectLst>
        </p:spPr>
      </p:pic>
      <p:sp>
        <p:nvSpPr>
          <p:cNvPr id="24" name="Скругленный прямоугольник 23"/>
          <p:cNvSpPr/>
          <p:nvPr/>
        </p:nvSpPr>
        <p:spPr>
          <a:xfrm>
            <a:off x="160256" y="3861048"/>
            <a:ext cx="2053042" cy="504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t>- подарки</a:t>
            </a:r>
            <a:endParaRPr lang="ru-RU" sz="1400" dirty="0"/>
          </a:p>
        </p:txBody>
      </p:sp>
      <p:sp>
        <p:nvSpPr>
          <p:cNvPr id="25" name="Прямоугольник с двумя скругленными противолежащими углами 24"/>
          <p:cNvSpPr/>
          <p:nvPr/>
        </p:nvSpPr>
        <p:spPr>
          <a:xfrm>
            <a:off x="2267744" y="2996952"/>
            <a:ext cx="6662760" cy="1785104"/>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spcAft>
                <a:spcPts val="0"/>
              </a:spcAft>
              <a:buFontTx/>
              <a:buChar char="-"/>
            </a:pPr>
            <a:endParaRPr lang="ru-RU" sz="900" dirty="0">
              <a:solidFill>
                <a:schemeClr val="accent1">
                  <a:lumMod val="50000"/>
                </a:schemeClr>
              </a:solidFill>
            </a:endParaRPr>
          </a:p>
        </p:txBody>
      </p:sp>
      <p:sp>
        <p:nvSpPr>
          <p:cNvPr id="6" name="Прямоугольник 5"/>
          <p:cNvSpPr/>
          <p:nvPr/>
        </p:nvSpPr>
        <p:spPr>
          <a:xfrm>
            <a:off x="2443128" y="2996952"/>
            <a:ext cx="6313348" cy="1785104"/>
          </a:xfrm>
          <a:prstGeom prst="rect">
            <a:avLst/>
          </a:prstGeom>
        </p:spPr>
        <p:txBody>
          <a:bodyPr wrap="square">
            <a:spAutoFit/>
          </a:bodyPr>
          <a:lstStyle/>
          <a:p>
            <a:pPr algn="just"/>
            <a:r>
              <a:rPr lang="ru-RU" sz="1100" dirty="0">
                <a:solidFill>
                  <a:schemeClr val="accent1">
                    <a:lumMod val="50000"/>
                  </a:schemeClr>
                </a:solidFill>
                <a:latin typeface="Times New Roman" pitchFamily="18" charset="0"/>
                <a:cs typeface="Times New Roman" pitchFamily="18" charset="0"/>
              </a:rPr>
              <a:t>- р</a:t>
            </a:r>
            <a:r>
              <a:rPr lang="ru-RU" sz="1100" dirty="0" smtClean="0">
                <a:solidFill>
                  <a:schemeClr val="accent1">
                    <a:lumMod val="50000"/>
                  </a:schemeClr>
                </a:solidFill>
                <a:latin typeface="Times New Roman" pitchFamily="18" charset="0"/>
                <a:cs typeface="Times New Roman" pitchFamily="18" charset="0"/>
              </a:rPr>
              <a:t>аботник государственного учреждения </a:t>
            </a:r>
            <a:r>
              <a:rPr lang="ru-RU" sz="1100" dirty="0">
                <a:solidFill>
                  <a:schemeClr val="accent1">
                    <a:lumMod val="50000"/>
                  </a:schemeClr>
                </a:solidFill>
                <a:latin typeface="Times New Roman" pitchFamily="18" charset="0"/>
                <a:cs typeface="Times New Roman" pitchFamily="18" charset="0"/>
              </a:rPr>
              <a:t>не должен просить (принимать) вознаграждения от физических и юридических лиц (подарки, денежное вознаграждение, ссуды, услуги материального характера, плату за развлечения, отдых, за пользование транспортом и иные вознаграждения), предназначенные для него или для членов его семьи, родственников, а также для лиц или организаций, с которыми </a:t>
            </a:r>
            <a:r>
              <a:rPr lang="ru-RU" sz="1100" dirty="0" smtClean="0">
                <a:solidFill>
                  <a:schemeClr val="accent1">
                    <a:lumMod val="50000"/>
                  </a:schemeClr>
                </a:solidFill>
                <a:latin typeface="Times New Roman" pitchFamily="18" charset="0"/>
                <a:cs typeface="Times New Roman" pitchFamily="18" charset="0"/>
              </a:rPr>
              <a:t>работник государственного учреждения </a:t>
            </a:r>
            <a:r>
              <a:rPr lang="ru-RU" sz="1100" dirty="0">
                <a:solidFill>
                  <a:schemeClr val="accent1">
                    <a:lumMod val="50000"/>
                  </a:schemeClr>
                </a:solidFill>
                <a:latin typeface="Times New Roman" pitchFamily="18" charset="0"/>
                <a:cs typeface="Times New Roman" pitchFamily="18" charset="0"/>
              </a:rPr>
              <a:t>имеет или имел отношения, способные повлиять или создать видимость влияния на его беспристрастность, стать вознаграждением или создать видимость вознаграждения, имеющего отношение к исполняемым служебным обязанностям; </a:t>
            </a:r>
          </a:p>
          <a:p>
            <a:pPr algn="just"/>
            <a:r>
              <a:rPr lang="ru-RU" sz="1100" dirty="0">
                <a:solidFill>
                  <a:schemeClr val="accent1">
                    <a:lumMod val="50000"/>
                  </a:schemeClr>
                </a:solidFill>
                <a:latin typeface="Times New Roman" pitchFamily="18" charset="0"/>
                <a:cs typeface="Times New Roman" pitchFamily="18" charset="0"/>
              </a:rPr>
              <a:t>- обычное гостеприимство и личные подарки в </a:t>
            </a:r>
            <a:r>
              <a:rPr lang="ru-RU" sz="1100" dirty="0" smtClean="0">
                <a:solidFill>
                  <a:schemeClr val="accent1">
                    <a:lumMod val="50000"/>
                  </a:schemeClr>
                </a:solidFill>
                <a:latin typeface="Times New Roman" pitchFamily="18" charset="0"/>
                <a:cs typeface="Times New Roman" pitchFamily="18" charset="0"/>
              </a:rPr>
              <a:t>допускаемых федеральными </a:t>
            </a:r>
            <a:r>
              <a:rPr lang="ru-RU" sz="1100" dirty="0">
                <a:solidFill>
                  <a:schemeClr val="accent1">
                    <a:lumMod val="50000"/>
                  </a:schemeClr>
                </a:solidFill>
                <a:latin typeface="Times New Roman" pitchFamily="18" charset="0"/>
                <a:cs typeface="Times New Roman" pitchFamily="18" charset="0"/>
              </a:rPr>
              <a:t>законами формах и размерах не должны создавать конфликт интересов или его видимость</a:t>
            </a:r>
          </a:p>
        </p:txBody>
      </p:sp>
      <p:sp>
        <p:nvSpPr>
          <p:cNvPr id="23" name="Скругленный прямоугольник 22"/>
          <p:cNvSpPr/>
          <p:nvPr/>
        </p:nvSpPr>
        <p:spPr>
          <a:xfrm>
            <a:off x="160256" y="5373216"/>
            <a:ext cx="205304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t>- отношение к ненадлежащей выгоде</a:t>
            </a:r>
            <a:endParaRPr lang="ru-RU" sz="1400" dirty="0"/>
          </a:p>
        </p:txBody>
      </p:sp>
      <p:sp>
        <p:nvSpPr>
          <p:cNvPr id="29" name="Прямоугольник с двумя скругленными противолежащими углами 28"/>
          <p:cNvSpPr/>
          <p:nvPr/>
        </p:nvSpPr>
        <p:spPr>
          <a:xfrm>
            <a:off x="2267745" y="4869160"/>
            <a:ext cx="6717826" cy="1728192"/>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sz="900" dirty="0">
              <a:solidFill>
                <a:schemeClr val="accent1">
                  <a:lumMod val="50000"/>
                </a:schemeClr>
              </a:solidFill>
            </a:endParaRPr>
          </a:p>
        </p:txBody>
      </p:sp>
      <p:sp>
        <p:nvSpPr>
          <p:cNvPr id="27" name="Прямоугольник 26"/>
          <p:cNvSpPr/>
          <p:nvPr/>
        </p:nvSpPr>
        <p:spPr>
          <a:xfrm>
            <a:off x="2411760" y="4869160"/>
            <a:ext cx="6542371" cy="1785104"/>
          </a:xfrm>
          <a:prstGeom prst="rect">
            <a:avLst/>
          </a:prstGeom>
        </p:spPr>
        <p:txBody>
          <a:bodyPr wrap="square">
            <a:spAutoFit/>
          </a:bodyPr>
          <a:lstStyle/>
          <a:p>
            <a:pPr algn="just"/>
            <a:r>
              <a:rPr lang="ru-RU" sz="1100" dirty="0">
                <a:solidFill>
                  <a:schemeClr val="accent1">
                    <a:lumMod val="50000"/>
                  </a:schemeClr>
                </a:solidFill>
                <a:latin typeface="Times New Roman" pitchFamily="18" charset="0"/>
                <a:cs typeface="Times New Roman" pitchFamily="18" charset="0"/>
              </a:rPr>
              <a:t>Если </a:t>
            </a:r>
            <a:r>
              <a:rPr lang="ru-RU" sz="1100" dirty="0" smtClean="0">
                <a:solidFill>
                  <a:schemeClr val="accent1">
                    <a:lumMod val="50000"/>
                  </a:schemeClr>
                </a:solidFill>
                <a:latin typeface="Times New Roman" pitchFamily="18" charset="0"/>
                <a:cs typeface="Times New Roman" pitchFamily="18" charset="0"/>
              </a:rPr>
              <a:t>работнику государственного учреждения предлагается </a:t>
            </a:r>
            <a:r>
              <a:rPr lang="ru-RU" sz="1100" dirty="0">
                <a:solidFill>
                  <a:schemeClr val="accent1">
                    <a:lumMod val="50000"/>
                  </a:schemeClr>
                </a:solidFill>
                <a:latin typeface="Times New Roman" pitchFamily="18" charset="0"/>
                <a:cs typeface="Times New Roman" pitchFamily="18" charset="0"/>
              </a:rPr>
              <a:t>ненадлежащая выгода, то с целью обеспечения своей безопасности он обязан принять следующие меры: </a:t>
            </a:r>
          </a:p>
          <a:p>
            <a:pPr algn="just"/>
            <a:r>
              <a:rPr lang="ru-RU" sz="1100" dirty="0">
                <a:solidFill>
                  <a:schemeClr val="accent1">
                    <a:lumMod val="50000"/>
                  </a:schemeClr>
                </a:solidFill>
                <a:latin typeface="Times New Roman" pitchFamily="18" charset="0"/>
                <a:cs typeface="Times New Roman" pitchFamily="18" charset="0"/>
              </a:rPr>
              <a:t>- отказаться от ненадлежащей выгоды; </a:t>
            </a:r>
          </a:p>
          <a:p>
            <a:pPr algn="just"/>
            <a:r>
              <a:rPr lang="ru-RU" sz="1100" dirty="0">
                <a:solidFill>
                  <a:schemeClr val="accent1">
                    <a:lumMod val="50000"/>
                  </a:schemeClr>
                </a:solidFill>
                <a:latin typeface="Times New Roman" pitchFamily="18" charset="0"/>
                <a:cs typeface="Times New Roman" pitchFamily="18" charset="0"/>
              </a:rPr>
              <a:t>- попытаться установить лицо, сделавшее такое предложение; </a:t>
            </a:r>
          </a:p>
          <a:p>
            <a:pPr algn="just"/>
            <a:r>
              <a:rPr lang="ru-RU" sz="1100" dirty="0">
                <a:solidFill>
                  <a:schemeClr val="accent1">
                    <a:lumMod val="50000"/>
                  </a:schemeClr>
                </a:solidFill>
                <a:latin typeface="Times New Roman" pitchFamily="18" charset="0"/>
                <a:cs typeface="Times New Roman" pitchFamily="18" charset="0"/>
              </a:rPr>
              <a:t>- избегать длительных контактов, связанных с предложением ненадлежащей выгоды; </a:t>
            </a:r>
          </a:p>
          <a:p>
            <a:pPr algn="just"/>
            <a:r>
              <a:rPr lang="ru-RU" sz="1100" dirty="0" smtClean="0">
                <a:solidFill>
                  <a:schemeClr val="accent1">
                    <a:lumMod val="50000"/>
                  </a:schemeClr>
                </a:solidFill>
                <a:latin typeface="Times New Roman" pitchFamily="18" charset="0"/>
                <a:cs typeface="Times New Roman" pitchFamily="18" charset="0"/>
              </a:rPr>
              <a:t>- в </a:t>
            </a:r>
            <a:r>
              <a:rPr lang="ru-RU" sz="1100" dirty="0">
                <a:solidFill>
                  <a:schemeClr val="accent1">
                    <a:lumMod val="50000"/>
                  </a:schemeClr>
                </a:solidFill>
                <a:latin typeface="Times New Roman" pitchFamily="18" charset="0"/>
                <a:cs typeface="Times New Roman" pitchFamily="18" charset="0"/>
              </a:rPr>
              <a:t>случае, если ненадлежащую выгоду нельзя ни отклонить, ни возвратить отправителю, она должна быть передана соответствующим государственным органам; </a:t>
            </a:r>
          </a:p>
          <a:p>
            <a:pPr algn="just"/>
            <a:r>
              <a:rPr lang="ru-RU" sz="1100" dirty="0">
                <a:solidFill>
                  <a:schemeClr val="accent1">
                    <a:lumMod val="50000"/>
                  </a:schemeClr>
                </a:solidFill>
                <a:latin typeface="Times New Roman" pitchFamily="18" charset="0"/>
                <a:cs typeface="Times New Roman" pitchFamily="18" charset="0"/>
              </a:rPr>
              <a:t>- довести факт предложения ненадлежащей выгоды до сведения непосредственного руководителя;</a:t>
            </a:r>
          </a:p>
          <a:p>
            <a:pPr algn="just"/>
            <a:r>
              <a:rPr lang="ru-RU" sz="1100" dirty="0">
                <a:solidFill>
                  <a:schemeClr val="accent1">
                    <a:lumMod val="50000"/>
                  </a:schemeClr>
                </a:solidFill>
                <a:latin typeface="Times New Roman" pitchFamily="18" charset="0"/>
                <a:cs typeface="Times New Roman" pitchFamily="18" charset="0"/>
              </a:rPr>
              <a:t>- продолжать работу в обычном порядке, в особенности с делом, в связи с которым была предложена ненадлежащая </a:t>
            </a:r>
            <a:r>
              <a:rPr lang="ru-RU" sz="1100" dirty="0" smtClean="0">
                <a:solidFill>
                  <a:schemeClr val="accent1">
                    <a:lumMod val="50000"/>
                  </a:schemeClr>
                </a:solidFill>
                <a:latin typeface="Times New Roman" pitchFamily="18" charset="0"/>
                <a:cs typeface="Times New Roman" pitchFamily="18" charset="0"/>
              </a:rPr>
              <a:t>выгода.</a:t>
            </a:r>
            <a:endParaRPr lang="ru-RU" sz="1100" dirty="0">
              <a:solidFill>
                <a:schemeClr val="accent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17486453"/>
      </p:ext>
    </p:extLst>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Рисунок 9"/>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48"/>
          <a:stretch>
            <a:fillRect/>
          </a:stretch>
        </p:blipFill>
        <p:spPr>
          <a:xfrm>
            <a:off x="-36512" y="0"/>
            <a:ext cx="9180512" cy="6858000"/>
          </a:xfrm>
          <a:prstGeom prst="rect">
            <a:avLst/>
          </a:prstGeom>
        </p:spPr>
      </p:pic>
      <p:sp>
        <p:nvSpPr>
          <p:cNvPr id="5" name="Rectangle 5"/>
          <p:cNvSpPr>
            <a:spLocks noChangeArrowheads="1"/>
          </p:cNvSpPr>
          <p:nvPr/>
        </p:nvSpPr>
        <p:spPr bwMode="auto">
          <a:xfrm>
            <a:off x="117943" y="116632"/>
            <a:ext cx="8918553" cy="657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4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ahoma" pitchFamily="34" charset="0"/>
              <a:cs typeface="Arial" pitchFamily="34" charset="0"/>
            </a:endParaRPr>
          </a:p>
          <a:p>
            <a:pPr lvl="0" algn="ctr">
              <a:lnSpc>
                <a:spcPct val="117000"/>
              </a:lnSpc>
              <a:defRPr/>
            </a:pP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endParaRPr lang="ru-RU"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lnSpc>
                <a:spcPct val="117000"/>
              </a:lnSpc>
              <a:defRPr/>
            </a:pPr>
            <a:r>
              <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a:p>
            <a:pPr>
              <a:lnSpc>
                <a:spcPct val="117000"/>
              </a:lnSpc>
              <a:defRPr/>
            </a:pP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p:txBody>
      </p:sp>
      <p:pic>
        <p:nvPicPr>
          <p:cNvPr id="13" name="Рисунок 12" descr="ро.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980388" y="200360"/>
            <a:ext cx="5888736" cy="6541008"/>
          </a:xfrm>
          <a:prstGeom prst="rect">
            <a:avLst/>
          </a:prstGeom>
          <a:scene3d>
            <a:camera prst="orthographicFront">
              <a:rot lat="0" lon="0" rev="0"/>
            </a:camera>
            <a:lightRig rig="threePt" dir="t"/>
          </a:scene3d>
        </p:spPr>
      </p:pic>
      <p:sp>
        <p:nvSpPr>
          <p:cNvPr id="18" name="Прямоугольник 17"/>
          <p:cNvSpPr/>
          <p:nvPr/>
        </p:nvSpPr>
        <p:spPr>
          <a:xfrm>
            <a:off x="395536" y="1412776"/>
            <a:ext cx="8352928" cy="923330"/>
          </a:xfrm>
          <a:prstGeom prst="rect">
            <a:avLst/>
          </a:prstGeom>
        </p:spPr>
        <p:txBody>
          <a:bodyPr wrap="square">
            <a:spAutoFit/>
          </a:bodyPr>
          <a:lstStyle/>
          <a:p>
            <a:pPr algn="ctr"/>
            <a:endParaRPr lang="ru-RU" b="1" dirty="0" smtClean="0">
              <a:solidFill>
                <a:srgbClr val="002060"/>
              </a:solidFill>
              <a:latin typeface="Arial Black" pitchFamily="34" charset="0"/>
            </a:endParaRPr>
          </a:p>
          <a:p>
            <a:pPr algn="ctr"/>
            <a:endParaRPr lang="ru-RU" b="1" dirty="0" smtClean="0">
              <a:solidFill>
                <a:srgbClr val="002060"/>
              </a:solidFill>
              <a:latin typeface="Arial Black" pitchFamily="34" charset="0"/>
            </a:endParaRPr>
          </a:p>
          <a:p>
            <a:pPr algn="ctr"/>
            <a:endParaRPr lang="ru-RU" b="1" dirty="0">
              <a:solidFill>
                <a:srgbClr val="002060"/>
              </a:solidFill>
              <a:latin typeface="Arial Black" pitchFamily="34" charset="0"/>
            </a:endParaRPr>
          </a:p>
        </p:txBody>
      </p:sp>
      <p:sp>
        <p:nvSpPr>
          <p:cNvPr id="21" name="Скругленный прямоугольник 20"/>
          <p:cNvSpPr/>
          <p:nvPr/>
        </p:nvSpPr>
        <p:spPr>
          <a:xfrm>
            <a:off x="2699792" y="2852936"/>
            <a:ext cx="1296144" cy="7920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mj-lt"/>
            </a:endParaRPr>
          </a:p>
        </p:txBody>
      </p:sp>
      <p:sp>
        <p:nvSpPr>
          <p:cNvPr id="17" name="Rectangle 14"/>
          <p:cNvSpPr>
            <a:spLocks noChangeArrowheads="1"/>
          </p:cNvSpPr>
          <p:nvPr/>
        </p:nvSpPr>
        <p:spPr bwMode="auto">
          <a:xfrm>
            <a:off x="0" y="1"/>
            <a:ext cx="9144000" cy="1124743"/>
          </a:xfrm>
          <a:prstGeom prst="rect">
            <a:avLst/>
          </a:prstGeom>
          <a:solidFill>
            <a:srgbClr val="C00000"/>
          </a:solidFill>
          <a:ln>
            <a:solidFill>
              <a:schemeClr val="bg1"/>
            </a:solidFill>
            <a:headEnd/>
            <a:tailEnd/>
          </a:ln>
          <a:effectLst>
            <a:glow rad="50800">
              <a:schemeClr val="bg1">
                <a:lumMod val="85000"/>
                <a:alpha val="37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style>
          <a:lnRef idx="0">
            <a:schemeClr val="accent2"/>
          </a:lnRef>
          <a:fillRef idx="3">
            <a:schemeClr val="accent2"/>
          </a:fillRef>
          <a:effectRef idx="3">
            <a:schemeClr val="accent2"/>
          </a:effectRef>
          <a:fontRef idx="minor">
            <a:schemeClr val="lt1"/>
          </a:fontRef>
        </p:style>
        <p:txBody>
          <a:bodyPr rIns="18000" anchor="ctr"/>
          <a:lstStyle/>
          <a:p>
            <a:pPr algn="ctr"/>
            <a:r>
              <a:rPr lang="ru-RU" sz="2000" b="1" dirty="0"/>
              <a:t>Рекомендации по правилам поведения в ситуации</a:t>
            </a:r>
            <a:endParaRPr lang="ru-RU" sz="2000" dirty="0"/>
          </a:p>
          <a:p>
            <a:pPr algn="ctr"/>
            <a:r>
              <a:rPr lang="ru-RU" sz="2000" b="1" dirty="0"/>
              <a:t>коррупционной направленности</a:t>
            </a:r>
            <a:endParaRPr lang="ru-RU" sz="2000" dirty="0"/>
          </a:p>
        </p:txBody>
      </p:sp>
      <p:pic>
        <p:nvPicPr>
          <p:cNvPr id="2053" name="Picture 5" descr="S:\11\Баева\лого_без_слов.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3594" y="104071"/>
            <a:ext cx="771391" cy="916602"/>
          </a:xfrm>
          <a:prstGeom prst="rect">
            <a:avLst/>
          </a:prstGeom>
          <a:noFill/>
          <a:extLst>
            <a:ext uri="{909E8E84-426E-40DD-AFC4-6F175D3DCCD1}">
              <a14:hiddenFill xmlns:a14="http://schemas.microsoft.com/office/drawing/2010/main">
                <a:solidFill>
                  <a:srgbClr val="FFFFFF"/>
                </a:solidFill>
              </a14:hiddenFill>
            </a:ext>
          </a:extLst>
        </p:spPr>
      </p:pic>
      <p:sp>
        <p:nvSpPr>
          <p:cNvPr id="26" name="Скругленный прямоугольник 25"/>
          <p:cNvSpPr/>
          <p:nvPr/>
        </p:nvSpPr>
        <p:spPr>
          <a:xfrm>
            <a:off x="182010" y="1916832"/>
            <a:ext cx="2053042"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t>- уязвимость работника государственного учреждения</a:t>
            </a:r>
            <a:endParaRPr lang="ru-RU" sz="1400" dirty="0"/>
          </a:p>
        </p:txBody>
      </p:sp>
      <p:sp>
        <p:nvSpPr>
          <p:cNvPr id="11" name="Прямоугольник с двумя скругленными противолежащими углами 10"/>
          <p:cNvSpPr/>
          <p:nvPr/>
        </p:nvSpPr>
        <p:spPr>
          <a:xfrm>
            <a:off x="2340571" y="1988839"/>
            <a:ext cx="6695925" cy="777627"/>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spcAft>
                <a:spcPts val="0"/>
              </a:spcAft>
              <a:buFontTx/>
              <a:buChar char="-"/>
            </a:pPr>
            <a:endParaRPr lang="ru-RU" sz="900" dirty="0">
              <a:solidFill>
                <a:schemeClr val="accent1">
                  <a:lumMod val="50000"/>
                </a:schemeClr>
              </a:solidFill>
            </a:endParaRPr>
          </a:p>
        </p:txBody>
      </p:sp>
      <p:sp>
        <p:nvSpPr>
          <p:cNvPr id="2" name="Прямоугольник 1"/>
          <p:cNvSpPr/>
          <p:nvPr/>
        </p:nvSpPr>
        <p:spPr>
          <a:xfrm>
            <a:off x="2423847" y="2077570"/>
            <a:ext cx="6529372" cy="600164"/>
          </a:xfrm>
          <a:prstGeom prst="rect">
            <a:avLst/>
          </a:prstGeom>
        </p:spPr>
        <p:txBody>
          <a:bodyPr wrap="square">
            <a:spAutoFit/>
          </a:bodyPr>
          <a:lstStyle/>
          <a:p>
            <a:pPr algn="just"/>
            <a:r>
              <a:rPr lang="ru-RU" sz="1100" dirty="0">
                <a:solidFill>
                  <a:schemeClr val="accent1">
                    <a:lumMod val="50000"/>
                  </a:schemeClr>
                </a:solidFill>
                <a:latin typeface="Times New Roman" pitchFamily="18" charset="0"/>
                <a:cs typeface="Times New Roman" pitchFamily="18" charset="0"/>
              </a:rPr>
              <a:t>- </a:t>
            </a:r>
            <a:r>
              <a:rPr lang="ru-RU" sz="1100" dirty="0" smtClean="0">
                <a:solidFill>
                  <a:schemeClr val="accent1">
                    <a:lumMod val="50000"/>
                  </a:schemeClr>
                </a:solidFill>
                <a:latin typeface="Times New Roman" pitchFamily="18" charset="0"/>
                <a:cs typeface="Times New Roman" pitchFamily="18" charset="0"/>
              </a:rPr>
              <a:t>работник государственного учреждения в </a:t>
            </a:r>
            <a:r>
              <a:rPr lang="ru-RU" sz="1100" dirty="0">
                <a:solidFill>
                  <a:schemeClr val="accent1">
                    <a:lumMod val="50000"/>
                  </a:schemeClr>
                </a:solidFill>
                <a:latin typeface="Times New Roman" pitchFamily="18" charset="0"/>
                <a:cs typeface="Times New Roman" pitchFamily="18" charset="0"/>
              </a:rPr>
              <a:t>своем поведении не должен допускать возникновения или создания ситуаций или их видимости, которые могут вынудить его оказать услугу или предпочтение другому лицу или организации.</a:t>
            </a:r>
          </a:p>
        </p:txBody>
      </p:sp>
      <p:sp>
        <p:nvSpPr>
          <p:cNvPr id="19" name="Скругленный прямоугольник 18"/>
          <p:cNvSpPr/>
          <p:nvPr/>
        </p:nvSpPr>
        <p:spPr>
          <a:xfrm>
            <a:off x="179512" y="3356992"/>
            <a:ext cx="2053042" cy="8496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t>- злоупотребление служебным положением</a:t>
            </a:r>
            <a:endParaRPr lang="ru-RU" sz="1400" dirty="0"/>
          </a:p>
        </p:txBody>
      </p:sp>
      <p:sp>
        <p:nvSpPr>
          <p:cNvPr id="22" name="Прямоугольник с двумя скругленными противолежащими углами 21"/>
          <p:cNvSpPr/>
          <p:nvPr/>
        </p:nvSpPr>
        <p:spPr>
          <a:xfrm>
            <a:off x="2339752" y="3140968"/>
            <a:ext cx="6662760" cy="1191761"/>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spcAft>
                <a:spcPts val="0"/>
              </a:spcAft>
              <a:buFontTx/>
              <a:buChar char="-"/>
            </a:pPr>
            <a:endParaRPr lang="ru-RU" sz="900" dirty="0">
              <a:solidFill>
                <a:schemeClr val="accent1">
                  <a:lumMod val="50000"/>
                </a:schemeClr>
              </a:solidFill>
            </a:endParaRPr>
          </a:p>
        </p:txBody>
      </p:sp>
      <p:sp>
        <p:nvSpPr>
          <p:cNvPr id="4" name="Прямоугольник 3"/>
          <p:cNvSpPr/>
          <p:nvPr/>
        </p:nvSpPr>
        <p:spPr>
          <a:xfrm>
            <a:off x="2480934" y="3212976"/>
            <a:ext cx="6313348" cy="1107996"/>
          </a:xfrm>
          <a:prstGeom prst="rect">
            <a:avLst/>
          </a:prstGeom>
        </p:spPr>
        <p:txBody>
          <a:bodyPr wrap="square">
            <a:spAutoFit/>
          </a:bodyPr>
          <a:lstStyle/>
          <a:p>
            <a:pPr algn="just"/>
            <a:r>
              <a:rPr lang="ru-RU" sz="1100" dirty="0"/>
              <a:t>- </a:t>
            </a:r>
            <a:r>
              <a:rPr lang="ru-RU" sz="1100" dirty="0" smtClean="0">
                <a:solidFill>
                  <a:schemeClr val="accent1">
                    <a:lumMod val="50000"/>
                  </a:schemeClr>
                </a:solidFill>
                <a:latin typeface="Times New Roman" pitchFamily="18" charset="0"/>
                <a:cs typeface="Times New Roman" pitchFamily="18" charset="0"/>
              </a:rPr>
              <a:t>работник государственного учреждения не </a:t>
            </a:r>
            <a:r>
              <a:rPr lang="ru-RU" sz="1100" dirty="0">
                <a:solidFill>
                  <a:schemeClr val="accent1">
                    <a:lumMod val="50000"/>
                  </a:schemeClr>
                </a:solidFill>
                <a:latin typeface="Times New Roman" pitchFamily="18" charset="0"/>
                <a:cs typeface="Times New Roman" pitchFamily="18" charset="0"/>
              </a:rPr>
              <a:t>должен предлагать никаких </a:t>
            </a:r>
            <a:r>
              <a:rPr lang="ru-RU" sz="1100" dirty="0" smtClean="0">
                <a:solidFill>
                  <a:schemeClr val="accent1">
                    <a:lumMod val="50000"/>
                  </a:schemeClr>
                </a:solidFill>
                <a:latin typeface="Times New Roman" pitchFamily="18" charset="0"/>
                <a:cs typeface="Times New Roman" pitchFamily="18" charset="0"/>
              </a:rPr>
              <a:t>услуг</a:t>
            </a:r>
            <a:r>
              <a:rPr lang="ru-RU" sz="1100" dirty="0">
                <a:solidFill>
                  <a:schemeClr val="accent1">
                    <a:lumMod val="50000"/>
                  </a:schemeClr>
                </a:solidFill>
                <a:latin typeface="Times New Roman" pitchFamily="18" charset="0"/>
                <a:cs typeface="Times New Roman" pitchFamily="18" charset="0"/>
              </a:rPr>
              <a:t>, оказания предпочтения или иных выгод, каким-либо образом связанных с его должностным положением, если у него нет на это законного основания;</a:t>
            </a:r>
          </a:p>
          <a:p>
            <a:pPr algn="just"/>
            <a:r>
              <a:rPr lang="ru-RU" sz="1100" dirty="0">
                <a:solidFill>
                  <a:schemeClr val="accent1">
                    <a:lumMod val="50000"/>
                  </a:schemeClr>
                </a:solidFill>
                <a:latin typeface="Times New Roman" pitchFamily="18" charset="0"/>
                <a:cs typeface="Times New Roman" pitchFamily="18" charset="0"/>
              </a:rPr>
              <a:t>- работник государственного учреждения не должен пытаться влиять в своих интересах на какое бы то ни было лицо или организацию, в том числе и на других </a:t>
            </a:r>
            <a:r>
              <a:rPr lang="ru-RU" sz="1100" dirty="0" smtClean="0">
                <a:solidFill>
                  <a:schemeClr val="accent1">
                    <a:lumMod val="50000"/>
                  </a:schemeClr>
                </a:solidFill>
                <a:latin typeface="Times New Roman" pitchFamily="18" charset="0"/>
                <a:cs typeface="Times New Roman" pitchFamily="18" charset="0"/>
              </a:rPr>
              <a:t>работников государственных учреждений, </a:t>
            </a:r>
            <a:r>
              <a:rPr lang="ru-RU" sz="1100" dirty="0">
                <a:solidFill>
                  <a:schemeClr val="accent1">
                    <a:lumMod val="50000"/>
                  </a:schemeClr>
                </a:solidFill>
                <a:latin typeface="Times New Roman" pitchFamily="18" charset="0"/>
                <a:cs typeface="Times New Roman" pitchFamily="18" charset="0"/>
              </a:rPr>
              <a:t>пользуясь своим служебным положением или предлагая им ненадлежащую </a:t>
            </a:r>
            <a:r>
              <a:rPr lang="ru-RU" sz="1100" dirty="0" smtClean="0">
                <a:solidFill>
                  <a:schemeClr val="accent1">
                    <a:lumMod val="50000"/>
                  </a:schemeClr>
                </a:solidFill>
                <a:latin typeface="Times New Roman" pitchFamily="18" charset="0"/>
                <a:cs typeface="Times New Roman" pitchFamily="18" charset="0"/>
              </a:rPr>
              <a:t>выгоду.</a:t>
            </a:r>
            <a:endParaRPr lang="ru-RU" sz="1100" dirty="0">
              <a:solidFill>
                <a:schemeClr val="accent1">
                  <a:lumMod val="50000"/>
                </a:schemeClr>
              </a:solidFill>
              <a:latin typeface="Times New Roman" pitchFamily="18" charset="0"/>
              <a:cs typeface="Times New Roman" pitchFamily="18" charset="0"/>
            </a:endParaRPr>
          </a:p>
        </p:txBody>
      </p:sp>
      <p:sp>
        <p:nvSpPr>
          <p:cNvPr id="24" name="Скругленный прямоугольник 23"/>
          <p:cNvSpPr/>
          <p:nvPr/>
        </p:nvSpPr>
        <p:spPr>
          <a:xfrm>
            <a:off x="206541" y="4869160"/>
            <a:ext cx="2053042" cy="11458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t>- использование служебного положения и имущества</a:t>
            </a:r>
            <a:endParaRPr lang="ru-RU" sz="1400" dirty="0"/>
          </a:p>
        </p:txBody>
      </p:sp>
      <p:sp>
        <p:nvSpPr>
          <p:cNvPr id="25" name="Прямоугольник с двумя скругленными противолежащими углами 24"/>
          <p:cNvSpPr/>
          <p:nvPr/>
        </p:nvSpPr>
        <p:spPr>
          <a:xfrm>
            <a:off x="2339752" y="4869161"/>
            <a:ext cx="6662760" cy="1152128"/>
          </a:xfrm>
          <a:prstGeom prst="round2Diag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spcAft>
                <a:spcPts val="0"/>
              </a:spcAft>
              <a:buFontTx/>
              <a:buChar char="-"/>
            </a:pPr>
            <a:endParaRPr lang="ru-RU" sz="900" dirty="0">
              <a:solidFill>
                <a:schemeClr val="accent1">
                  <a:lumMod val="50000"/>
                </a:schemeClr>
              </a:solidFill>
            </a:endParaRPr>
          </a:p>
        </p:txBody>
      </p:sp>
      <p:sp>
        <p:nvSpPr>
          <p:cNvPr id="6" name="Прямоугольник 5"/>
          <p:cNvSpPr/>
          <p:nvPr/>
        </p:nvSpPr>
        <p:spPr>
          <a:xfrm>
            <a:off x="2483768" y="5013176"/>
            <a:ext cx="6313348" cy="938719"/>
          </a:xfrm>
          <a:prstGeom prst="rect">
            <a:avLst/>
          </a:prstGeom>
        </p:spPr>
        <p:txBody>
          <a:bodyPr wrap="square">
            <a:spAutoFit/>
          </a:bodyPr>
          <a:lstStyle/>
          <a:p>
            <a:r>
              <a:rPr lang="ru-RU" sz="1100" dirty="0">
                <a:solidFill>
                  <a:schemeClr val="accent1">
                    <a:lumMod val="50000"/>
                  </a:schemeClr>
                </a:solidFill>
                <a:latin typeface="Times New Roman" pitchFamily="18" charset="0"/>
                <a:cs typeface="Times New Roman" pitchFamily="18" charset="0"/>
              </a:rPr>
              <a:t>- работник государственного учреждения должен принимать меры, чтобы управление вверенным ему имуществом, подчиненными службами и финансовыми средствами было компетентно, экономно и эффективно, учитывая, что непринятие указанных мер может быть оценено как конфликт интересов;</a:t>
            </a:r>
          </a:p>
          <a:p>
            <a:r>
              <a:rPr lang="ru-RU" sz="1100" dirty="0">
                <a:solidFill>
                  <a:schemeClr val="accent1">
                    <a:lumMod val="50000"/>
                  </a:schemeClr>
                </a:solidFill>
                <a:latin typeface="Times New Roman" pitchFamily="18" charset="0"/>
                <a:cs typeface="Times New Roman" pitchFamily="18" charset="0"/>
              </a:rPr>
              <a:t>- работник государственного учреждения обязан не допускать использования указанных средств и имущества во внеслужебных целях, если это не разрешено в установленном законом </a:t>
            </a:r>
            <a:r>
              <a:rPr lang="ru-RU" sz="1100" dirty="0" smtClean="0">
                <a:solidFill>
                  <a:schemeClr val="accent1">
                    <a:lumMod val="50000"/>
                  </a:schemeClr>
                </a:solidFill>
                <a:latin typeface="Times New Roman" pitchFamily="18" charset="0"/>
                <a:cs typeface="Times New Roman" pitchFamily="18" charset="0"/>
              </a:rPr>
              <a:t>порядке.</a:t>
            </a:r>
            <a:endParaRPr lang="ru-RU" sz="1100" dirty="0">
              <a:solidFill>
                <a:schemeClr val="accent1">
                  <a:lumMod val="50000"/>
                </a:schemeClr>
              </a:solidFill>
              <a:latin typeface="Times New Roman" pitchFamily="18" charset="0"/>
              <a:cs typeface="Times New Roman" pitchFamily="18" charset="0"/>
            </a:endParaRPr>
          </a:p>
        </p:txBody>
      </p:sp>
      <p:pic>
        <p:nvPicPr>
          <p:cNvPr id="23" name="Рисунок 22" descr="C:\Users\ProkofevaAV\Desktop\sverhnews.ru.jpg"/>
          <p:cNvPicPr/>
          <p:nvPr/>
        </p:nvPicPr>
        <p:blipFill>
          <a:blip r:embed="rId5" cstate="print"/>
          <a:srcRect/>
          <a:stretch>
            <a:fillRect/>
          </a:stretch>
        </p:blipFill>
        <p:spPr bwMode="auto">
          <a:xfrm>
            <a:off x="7839022" y="181707"/>
            <a:ext cx="1166541" cy="82031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145173480"/>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Рисунок 9"/>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48"/>
          <a:stretch>
            <a:fillRect/>
          </a:stretch>
        </p:blipFill>
        <p:spPr>
          <a:xfrm>
            <a:off x="-36512" y="0"/>
            <a:ext cx="9180512" cy="6858000"/>
          </a:xfrm>
          <a:prstGeom prst="rect">
            <a:avLst/>
          </a:prstGeom>
        </p:spPr>
      </p:pic>
      <p:sp>
        <p:nvSpPr>
          <p:cNvPr id="5" name="Rectangle 5"/>
          <p:cNvSpPr>
            <a:spLocks noChangeArrowheads="1"/>
          </p:cNvSpPr>
          <p:nvPr/>
        </p:nvSpPr>
        <p:spPr bwMode="auto">
          <a:xfrm>
            <a:off x="117943" y="116632"/>
            <a:ext cx="8918553" cy="657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2000" b="1" dirty="0" smtClean="0">
              <a:solidFill>
                <a:schemeClr val="bg1"/>
              </a:solidFill>
              <a:latin typeface="Arial Black" pitchFamily="34" charset="0"/>
              <a:cs typeface="Arial" pitchFamily="34" charset="0"/>
            </a:endParaRPr>
          </a:p>
          <a:p>
            <a:pPr algn="ctr"/>
            <a:endParaRPr lang="ru-RU" sz="4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ahoma" pitchFamily="34" charset="0"/>
              <a:cs typeface="Arial" pitchFamily="34" charset="0"/>
            </a:endParaRPr>
          </a:p>
          <a:p>
            <a:pPr lvl="0" algn="ctr">
              <a:lnSpc>
                <a:spcPct val="117000"/>
              </a:lnSpc>
              <a:defRPr/>
            </a:pP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endParaRPr lang="ru-RU"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endParaRPr>
          </a:p>
          <a:p>
            <a:pPr algn="ctr">
              <a:lnSpc>
                <a:spcPct val="117000"/>
              </a:lnSpc>
              <a:defRPr/>
            </a:pPr>
            <a:r>
              <a:rPr lang="ru-RU" sz="1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a:p>
            <a:pPr>
              <a:lnSpc>
                <a:spcPct val="117000"/>
              </a:lnSpc>
              <a:defRPr/>
            </a:pP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ea typeface="Tahoma" pitchFamily="34" charset="0"/>
                <a:cs typeface="Arial" pitchFamily="34" charset="0"/>
              </a:rPr>
              <a:t> </a:t>
            </a:r>
          </a:p>
        </p:txBody>
      </p:sp>
      <p:pic>
        <p:nvPicPr>
          <p:cNvPr id="13" name="Рисунок 12" descr="ро.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980388" y="200360"/>
            <a:ext cx="5888736" cy="6541008"/>
          </a:xfrm>
          <a:prstGeom prst="rect">
            <a:avLst/>
          </a:prstGeom>
          <a:scene3d>
            <a:camera prst="orthographicFront">
              <a:rot lat="0" lon="0" rev="0"/>
            </a:camera>
            <a:lightRig rig="threePt" dir="t"/>
          </a:scene3d>
        </p:spPr>
      </p:pic>
      <p:sp>
        <p:nvSpPr>
          <p:cNvPr id="18" name="Прямоугольник 17"/>
          <p:cNvSpPr/>
          <p:nvPr/>
        </p:nvSpPr>
        <p:spPr>
          <a:xfrm>
            <a:off x="395536" y="1412776"/>
            <a:ext cx="8352928" cy="923330"/>
          </a:xfrm>
          <a:prstGeom prst="rect">
            <a:avLst/>
          </a:prstGeom>
        </p:spPr>
        <p:txBody>
          <a:bodyPr wrap="square">
            <a:spAutoFit/>
          </a:bodyPr>
          <a:lstStyle/>
          <a:p>
            <a:pPr algn="ctr"/>
            <a:endParaRPr lang="ru-RU" b="1" dirty="0" smtClean="0">
              <a:solidFill>
                <a:srgbClr val="002060"/>
              </a:solidFill>
              <a:latin typeface="Arial Black" pitchFamily="34" charset="0"/>
            </a:endParaRPr>
          </a:p>
          <a:p>
            <a:pPr algn="ctr"/>
            <a:endParaRPr lang="ru-RU" b="1" dirty="0" smtClean="0">
              <a:solidFill>
                <a:srgbClr val="002060"/>
              </a:solidFill>
              <a:latin typeface="Arial Black" pitchFamily="34" charset="0"/>
            </a:endParaRPr>
          </a:p>
          <a:p>
            <a:pPr algn="ctr"/>
            <a:endParaRPr lang="ru-RU" b="1" dirty="0">
              <a:solidFill>
                <a:srgbClr val="002060"/>
              </a:solidFill>
              <a:latin typeface="Arial Black" pitchFamily="34" charset="0"/>
            </a:endParaRPr>
          </a:p>
        </p:txBody>
      </p:sp>
      <p:sp>
        <p:nvSpPr>
          <p:cNvPr id="21" name="Скругленный прямоугольник 20"/>
          <p:cNvSpPr/>
          <p:nvPr/>
        </p:nvSpPr>
        <p:spPr>
          <a:xfrm>
            <a:off x="2699792" y="2852936"/>
            <a:ext cx="1296144" cy="7920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mj-lt"/>
            </a:endParaRPr>
          </a:p>
        </p:txBody>
      </p:sp>
      <p:pic>
        <p:nvPicPr>
          <p:cNvPr id="9218" name="Picture 2" descr="S:\11\Баева\лого.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26445" y="5229200"/>
            <a:ext cx="4730750" cy="1331913"/>
          </a:xfrm>
          <a:prstGeom prst="rect">
            <a:avLst/>
          </a:prstGeom>
          <a:noFill/>
          <a:extLst>
            <a:ext uri="{909E8E84-426E-40DD-AFC4-6F175D3DCCD1}">
              <a14:hiddenFill xmlns:a14="http://schemas.microsoft.com/office/drawing/2010/main">
                <a:solidFill>
                  <a:srgbClr val="FFFFFF"/>
                </a:solidFill>
              </a14:hiddenFill>
            </a:ext>
          </a:extLst>
        </p:spPr>
      </p:pic>
      <p:sp>
        <p:nvSpPr>
          <p:cNvPr id="22" name="Прямоугольник 21"/>
          <p:cNvSpPr/>
          <p:nvPr/>
        </p:nvSpPr>
        <p:spPr>
          <a:xfrm>
            <a:off x="2699792" y="4005064"/>
            <a:ext cx="6464150" cy="10764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0" name="Скругленный прямоугольник 19"/>
          <p:cNvSpPr/>
          <p:nvPr/>
        </p:nvSpPr>
        <p:spPr>
          <a:xfrm>
            <a:off x="395536" y="1988840"/>
            <a:ext cx="8496944" cy="2757236"/>
          </a:xfrm>
          <a:prstGeom prst="roundRect">
            <a:avLst/>
          </a:prstGeom>
          <a:solidFill>
            <a:srgbClr val="0000CC"/>
          </a:solidFill>
          <a:ln>
            <a:solidFill>
              <a:schemeClr val="bg1"/>
            </a:solidFill>
          </a:ln>
          <a:effectLst>
            <a:glow rad="228600">
              <a:schemeClr val="accent4">
                <a:satMod val="175000"/>
                <a:alpha val="40000"/>
              </a:schemeClr>
            </a:glow>
            <a:innerShdw blurRad="63500" dist="50800" dir="189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t>Работник центра занятости населения </a:t>
            </a:r>
          </a:p>
          <a:p>
            <a:pPr algn="ctr"/>
            <a:r>
              <a:rPr lang="ru-RU" b="1" dirty="0" smtClean="0"/>
              <a:t>государственного казенного учреждения Ростовской области </a:t>
            </a:r>
          </a:p>
          <a:p>
            <a:pPr algn="ctr"/>
            <a:r>
              <a:rPr lang="ru-RU" b="1" dirty="0" smtClean="0"/>
              <a:t>«Центр занятости населения города/района» </a:t>
            </a:r>
          </a:p>
          <a:p>
            <a:pPr algn="ctr"/>
            <a:r>
              <a:rPr lang="ru-RU" b="1" dirty="0" smtClean="0"/>
              <a:t>обязан  уведомлять работодателя</a:t>
            </a:r>
            <a:r>
              <a:rPr lang="ru-RU" b="1" dirty="0"/>
              <a:t>, органы прокуратуры, правоохранительные органы обо всех случаях обращения каких-либо лиц в целях склонения к совершению коррупционных правонарушений</a:t>
            </a:r>
            <a:r>
              <a:rPr lang="ru-RU" b="1" dirty="0" smtClean="0"/>
              <a:t> </a:t>
            </a:r>
          </a:p>
        </p:txBody>
      </p:sp>
      <p:pic>
        <p:nvPicPr>
          <p:cNvPr id="29" name="Рисунок 28" descr="C:\Users\IvanovaEV\Desktop\35988_600.jpg"/>
          <p:cNvPicPr/>
          <p:nvPr/>
        </p:nvPicPr>
        <p:blipFill>
          <a:blip r:embed="rId5" cstate="print"/>
          <a:srcRect/>
          <a:stretch>
            <a:fillRect/>
          </a:stretch>
        </p:blipFill>
        <p:spPr bwMode="auto">
          <a:xfrm>
            <a:off x="323528" y="341015"/>
            <a:ext cx="1520899" cy="1533426"/>
          </a:xfrm>
          <a:prstGeom prst="rect">
            <a:avLst/>
          </a:prstGeom>
          <a:noFill/>
          <a:ln w="9525">
            <a:noFill/>
            <a:miter lim="800000"/>
            <a:headEnd/>
            <a:tailEnd/>
          </a:ln>
        </p:spPr>
      </p:pic>
    </p:spTree>
    <p:extLst>
      <p:ext uri="{BB962C8B-B14F-4D97-AF65-F5344CB8AC3E}">
        <p14:creationId xmlns:p14="http://schemas.microsoft.com/office/powerpoint/2010/main" val="297972587"/>
      </p:ext>
    </p:extLst>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4">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002D89"/>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23379</TotalTime>
  <Words>1569</Words>
  <Application>Microsoft Office PowerPoint</Application>
  <PresentationFormat>Экран (4:3)</PresentationFormat>
  <Paragraphs>156</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riac5</dc:creator>
  <cp:lastModifiedBy>USER</cp:lastModifiedBy>
  <cp:revision>4410</cp:revision>
  <cp:lastPrinted>2015-05-25T09:40:15Z</cp:lastPrinted>
  <dcterms:created xsi:type="dcterms:W3CDTF">2010-05-21T15:24:01Z</dcterms:created>
  <dcterms:modified xsi:type="dcterms:W3CDTF">2017-10-20T12:14:57Z</dcterms:modified>
</cp:coreProperties>
</file>