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747" r:id="rId1"/>
  </p:sldMasterIdLst>
  <p:notesMasterIdLst>
    <p:notesMasterId r:id="rId4"/>
  </p:notesMasterIdLst>
  <p:handoutMasterIdLst>
    <p:handoutMasterId r:id="rId5"/>
  </p:handoutMasterIdLst>
  <p:sldIdLst>
    <p:sldId id="774" r:id="rId2"/>
    <p:sldId id="773" r:id="rId3"/>
  </p:sldIdLst>
  <p:sldSz cx="9144000" cy="6858000" type="screen4x3"/>
  <p:notesSz cx="6888163" cy="100171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0000"/>
    <a:srgbClr val="CC3300"/>
    <a:srgbClr val="003DB8"/>
    <a:srgbClr val="E3DE00"/>
    <a:srgbClr val="0070C0"/>
    <a:srgbClr val="EF815F"/>
    <a:srgbClr val="DE7097"/>
    <a:srgbClr val="DC0A87"/>
    <a:srgbClr val="159B15"/>
    <a:srgbClr val="814F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34" autoAdjust="0"/>
    <p:restoredTop sz="85286" autoAdjust="0"/>
  </p:normalViewPr>
  <p:slideViewPr>
    <p:cSldViewPr>
      <p:cViewPr>
        <p:scale>
          <a:sx n="106" d="100"/>
          <a:sy n="106" d="100"/>
        </p:scale>
        <p:origin x="-444" y="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03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84289" cy="501570"/>
          </a:xfrm>
          <a:prstGeom prst="rect">
            <a:avLst/>
          </a:prstGeom>
        </p:spPr>
        <p:txBody>
          <a:bodyPr vert="horz" lIns="91430" tIns="45714" rIns="91430" bIns="457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02286" y="1"/>
            <a:ext cx="2984288" cy="501570"/>
          </a:xfrm>
          <a:prstGeom prst="rect">
            <a:avLst/>
          </a:prstGeom>
        </p:spPr>
        <p:txBody>
          <a:bodyPr vert="horz" lIns="91430" tIns="45714" rIns="91430" bIns="457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3EB148-9148-470E-9F46-989A771F9A64}" type="datetimeFigureOut">
              <a:rPr lang="ru-RU"/>
              <a:pPr>
                <a:defRPr/>
              </a:pPr>
              <a:t>21.10.2015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513968"/>
            <a:ext cx="2984289" cy="501570"/>
          </a:xfrm>
          <a:prstGeom prst="rect">
            <a:avLst/>
          </a:prstGeom>
        </p:spPr>
        <p:txBody>
          <a:bodyPr vert="horz" lIns="91430" tIns="45714" rIns="91430" bIns="457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02286" y="9513968"/>
            <a:ext cx="2984288" cy="501570"/>
          </a:xfrm>
          <a:prstGeom prst="rect">
            <a:avLst/>
          </a:prstGeom>
        </p:spPr>
        <p:txBody>
          <a:bodyPr vert="horz" lIns="91430" tIns="45714" rIns="91430" bIns="457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E08FFDB-28EB-4C2F-A178-83788B8E8E9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5503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84289" cy="501570"/>
          </a:xfrm>
          <a:prstGeom prst="rect">
            <a:avLst/>
          </a:prstGeom>
        </p:spPr>
        <p:txBody>
          <a:bodyPr vert="horz" lIns="96577" tIns="48288" rIns="96577" bIns="4828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286" y="1"/>
            <a:ext cx="2984288" cy="501570"/>
          </a:xfrm>
          <a:prstGeom prst="rect">
            <a:avLst/>
          </a:prstGeom>
        </p:spPr>
        <p:txBody>
          <a:bodyPr vert="horz" lIns="96577" tIns="48288" rIns="96577" bIns="4828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969E6767-73B9-4A07-AF8A-E6A2CBF2DAB0}" type="datetimeFigureOut">
              <a:rPr lang="ru-RU"/>
              <a:pPr>
                <a:defRPr/>
              </a:pPr>
              <a:t>21.10.2015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11737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77" tIns="48288" rIns="96577" bIns="48288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9293" y="4758572"/>
            <a:ext cx="5509578" cy="4507785"/>
          </a:xfrm>
          <a:prstGeom prst="rect">
            <a:avLst/>
          </a:prstGeom>
        </p:spPr>
        <p:txBody>
          <a:bodyPr vert="horz" lIns="96577" tIns="48288" rIns="96577" bIns="48288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513968"/>
            <a:ext cx="2984289" cy="501570"/>
          </a:xfrm>
          <a:prstGeom prst="rect">
            <a:avLst/>
          </a:prstGeom>
        </p:spPr>
        <p:txBody>
          <a:bodyPr vert="horz" lIns="96577" tIns="48288" rIns="96577" bIns="4828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86" y="9513968"/>
            <a:ext cx="2984288" cy="501570"/>
          </a:xfrm>
          <a:prstGeom prst="rect">
            <a:avLst/>
          </a:prstGeom>
        </p:spPr>
        <p:txBody>
          <a:bodyPr vert="horz" lIns="96577" tIns="48288" rIns="96577" bIns="4828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F87DF421-BA2F-4273-AA57-2F5BACC34A9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72660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B23195-176C-49C9-AAE2-6A434EA1BD49}" type="datetime1">
              <a:rPr lang="ru-RU" smtClean="0"/>
              <a:pPr>
                <a:defRPr/>
              </a:pPr>
              <a:t>21.10.2015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BCF8A5-C473-4D18-B825-58CDA35CFF81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064339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4FB493-31C1-4A40-A59A-3CCC840AC797}" type="datetime1">
              <a:rPr lang="ru-RU" smtClean="0"/>
              <a:pPr>
                <a:defRPr/>
              </a:pPr>
              <a:t>21.10.2015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88A61F-BEDF-4FA5-8C7F-7C0EC3CDC1BC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274160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DBC899-6BD7-41A7-A3C8-FCAEB7731B4F}" type="datetime1">
              <a:rPr lang="ru-RU" smtClean="0"/>
              <a:pPr>
                <a:defRPr/>
              </a:pPr>
              <a:t>21.10.2015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D01152-F3A5-4F56-B409-8AFE607AE680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887346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893C7-824C-4C7F-B97F-07D73AE0B6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64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F7413C-778C-4F22-AFA3-64F603582045}" type="datetime1">
              <a:rPr lang="ru-RU" smtClean="0"/>
              <a:pPr>
                <a:defRPr/>
              </a:pPr>
              <a:t>21.10.2015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98F24-4517-4252-9749-2376363E0F3C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865821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0DBA8E-AC72-45FC-A5DE-BF80D0BE444D}" type="datetime1">
              <a:rPr lang="ru-RU" smtClean="0"/>
              <a:pPr>
                <a:defRPr/>
              </a:pPr>
              <a:t>21.10.2015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3BC30E-050C-4ADE-95A7-C1C83B58A2A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265289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F51E38-7E2E-4076-B8AC-3C25DDECA15F}" type="datetime1">
              <a:rPr lang="ru-RU" smtClean="0"/>
              <a:pPr>
                <a:defRPr/>
              </a:pPr>
              <a:t>21.10.2015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59E97C-284A-472D-A8C5-5D922D6EB24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388737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6866F9-1170-4375-AD82-227C436B21A7}" type="datetime1">
              <a:rPr lang="ru-RU" smtClean="0"/>
              <a:pPr>
                <a:defRPr/>
              </a:pPr>
              <a:t>21.10.2015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82C288-F321-4EB6-A7C1-B30587A8367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23872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F7435E-FDC0-462F-96C8-EE3A9DEB0E4F}" type="datetime1">
              <a:rPr lang="ru-RU" smtClean="0"/>
              <a:pPr>
                <a:defRPr/>
              </a:pPr>
              <a:t>21.10.2015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608D53-2491-466B-B81A-577DB37A3E04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056260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83A726-ADE4-40E9-9DA6-75B352E26521}" type="datetime1">
              <a:rPr lang="ru-RU" smtClean="0"/>
              <a:pPr>
                <a:defRPr/>
              </a:pPr>
              <a:t>21.10.2015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6969ED-1287-47A3-B4B4-A8B87975812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399290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25D321-EF63-4665-B90D-57F36DE41AEB}" type="datetime1">
              <a:rPr lang="ru-RU" smtClean="0"/>
              <a:pPr>
                <a:defRPr/>
              </a:pPr>
              <a:t>21.10.2015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4EA7E8-7D7B-4D24-9C38-D8A1F3BA29C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105426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77F841-13AA-4A4B-9574-B5A2F0DCBCF5}" type="datetime1">
              <a:rPr lang="ru-RU" smtClean="0"/>
              <a:pPr>
                <a:defRPr/>
              </a:pPr>
              <a:t>21.10.2015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4EAFB4-E6AA-41AD-B487-4882C6A3E13E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774494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59B0903-C5DF-41CE-A604-0954CB588707}" type="datetime1">
              <a:rPr lang="ru-RU" smtClean="0"/>
              <a:pPr>
                <a:defRPr/>
              </a:pPr>
              <a:t>21.10.2015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1A872C6-5475-4EAF-9416-EA872D257098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6677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48" r:id="rId1"/>
    <p:sldLayoutId id="2147484749" r:id="rId2"/>
    <p:sldLayoutId id="2147484750" r:id="rId3"/>
    <p:sldLayoutId id="2147484751" r:id="rId4"/>
    <p:sldLayoutId id="2147484752" r:id="rId5"/>
    <p:sldLayoutId id="2147484753" r:id="rId6"/>
    <p:sldLayoutId id="2147484754" r:id="rId7"/>
    <p:sldLayoutId id="2147484755" r:id="rId8"/>
    <p:sldLayoutId id="2147484756" r:id="rId9"/>
    <p:sldLayoutId id="2147484757" r:id="rId10"/>
    <p:sldLayoutId id="2147484758" r:id="rId11"/>
    <p:sldLayoutId id="2147484759" r:id="rId12"/>
  </p:sldLayoutIdLst>
  <p:transition>
    <p:fade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Rectangle 2"/>
          <p:cNvSpPr>
            <a:spLocks noChangeArrowheads="1"/>
          </p:cNvSpPr>
          <p:nvPr/>
        </p:nvSpPr>
        <p:spPr bwMode="auto">
          <a:xfrm>
            <a:off x="103058" y="3774595"/>
            <a:ext cx="8937881" cy="590509"/>
          </a:xfrm>
          <a:prstGeom prst="rect">
            <a:avLst/>
          </a:prstGeom>
          <a:solidFill>
            <a:srgbClr val="0070C0"/>
          </a:solidFill>
          <a:ln>
            <a:noFill/>
            <a:headEnd/>
            <a:tailEnd/>
          </a:ln>
          <a:effectLst>
            <a:glow rad="50800">
              <a:schemeClr val="bg1">
                <a:lumMod val="85000"/>
                <a:alpha val="37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Ins="18000" anchor="ctr"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предупредить гражданина о ведении в кабинете видеонаблюдения, обратив его внимание на табличку «Внимание! Ведется видеонаблюдение!» 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7672" name="Rectangle 8"/>
          <p:cNvSpPr>
            <a:spLocks noChangeArrowheads="1"/>
          </p:cNvSpPr>
          <p:nvPr/>
        </p:nvSpPr>
        <p:spPr bwMode="auto">
          <a:xfrm>
            <a:off x="1907704" y="116632"/>
            <a:ext cx="7056784" cy="1368152"/>
          </a:xfrm>
          <a:prstGeom prst="rect">
            <a:avLst/>
          </a:prstGeom>
          <a:solidFill>
            <a:srgbClr val="C82800"/>
          </a:solidFill>
          <a:ln w="25400"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Ins="1800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АЛГОРИТМ ДЕЙСТВИЙ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 ОСУЩЕСТВЛЕНИИ ПРИЕМА ГРАЖДАН</a:t>
            </a:r>
            <a:endParaRPr lang="ru-RU" sz="2400" b="1" dirty="0" smtClean="0">
              <a:ln w="10160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S:\11\Баева\лого_без_слов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30188"/>
            <a:ext cx="1152127" cy="1369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4"/>
          <p:cNvSpPr>
            <a:spLocks noChangeArrowheads="1"/>
          </p:cNvSpPr>
          <p:nvPr/>
        </p:nvSpPr>
        <p:spPr bwMode="auto">
          <a:xfrm>
            <a:off x="107505" y="1628799"/>
            <a:ext cx="8928991" cy="504057"/>
          </a:xfrm>
          <a:prstGeom prst="rect">
            <a:avLst/>
          </a:prstGeom>
          <a:solidFill>
            <a:srgbClr val="0070C0"/>
          </a:solidFill>
          <a:ln>
            <a:noFill/>
            <a:headEnd/>
            <a:tailEnd/>
          </a:ln>
          <a:effectLst>
            <a:glow rad="50800">
              <a:schemeClr val="bg1">
                <a:lumMod val="85000"/>
                <a:alpha val="37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Ins="18000" anchor="ctr"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не оставлять открытым кабинет в случае отсутствия в нем сотрудников 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7678" name="Rectangle 14"/>
          <p:cNvSpPr>
            <a:spLocks noChangeArrowheads="1"/>
          </p:cNvSpPr>
          <p:nvPr/>
        </p:nvSpPr>
        <p:spPr bwMode="auto">
          <a:xfrm>
            <a:off x="113601" y="4509120"/>
            <a:ext cx="8948926" cy="936104"/>
          </a:xfrm>
          <a:prstGeom prst="rect">
            <a:avLst/>
          </a:prstGeom>
          <a:solidFill>
            <a:srgbClr val="0070C0"/>
          </a:solidFill>
          <a:ln>
            <a:noFill/>
            <a:headEnd/>
            <a:tailEnd/>
          </a:ln>
          <a:effectLst>
            <a:glow rad="50800">
              <a:schemeClr val="bg1">
                <a:lumMod val="85000"/>
                <a:alpha val="37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Ins="18000" anchor="ctr"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5) вести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себя крайне осторожно, вежливо, без заискивания, не допуская опрометчивых высказываний, которые могли бы трактоваться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гражданином как готовность противоправного поведения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Рисунок 9" descr="C:\Users\IvanovaEV\Desktop\35988_6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135" y="155228"/>
            <a:ext cx="681484" cy="681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123568" y="2276871"/>
            <a:ext cx="8928991" cy="504057"/>
          </a:xfrm>
          <a:prstGeom prst="rect">
            <a:avLst/>
          </a:prstGeom>
          <a:solidFill>
            <a:srgbClr val="0070C0"/>
          </a:solidFill>
          <a:ln>
            <a:noFill/>
            <a:headEnd/>
            <a:tailEnd/>
          </a:ln>
          <a:effectLst>
            <a:glow rad="50800">
              <a:schemeClr val="bg1">
                <a:lumMod val="85000"/>
                <a:alpha val="37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Ins="18000" anchor="ctr"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при проведении приема гражданина пригласить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кабинет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коллегу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107504" y="2996951"/>
            <a:ext cx="8928991" cy="576065"/>
          </a:xfrm>
          <a:prstGeom prst="rect">
            <a:avLst/>
          </a:prstGeom>
          <a:solidFill>
            <a:srgbClr val="0070C0"/>
          </a:solidFill>
          <a:ln>
            <a:noFill/>
            <a:headEnd/>
            <a:tailEnd/>
          </a:ln>
          <a:effectLst>
            <a:glow rad="50800">
              <a:schemeClr val="bg1">
                <a:lumMod val="85000"/>
                <a:alpha val="37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Ins="18000" anchor="ctr"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не оставлять в кабинете гражданина одного, без присутствия в кабинете сотрудников центра занятости населения 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98612" y="5703647"/>
            <a:ext cx="8937884" cy="749689"/>
          </a:xfrm>
          <a:prstGeom prst="rect">
            <a:avLst/>
          </a:prstGeom>
          <a:solidFill>
            <a:srgbClr val="0070C0"/>
          </a:solidFill>
          <a:ln>
            <a:noFill/>
            <a:headEnd/>
            <a:tailEnd/>
          </a:ln>
          <a:effectLst>
            <a:glow rad="50800">
              <a:schemeClr val="bg1">
                <a:lumMod val="85000"/>
                <a:alpha val="37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Ins="18000" anchor="ctr"/>
          <a:lstStyle/>
          <a:p>
            <a:pPr algn="just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не брать от гражданина запечатанных конвертов или папок с документами, попросить гражданина лично вскрыть конверт и достать документы из конверта (папки) </a:t>
            </a:r>
          </a:p>
        </p:txBody>
      </p:sp>
    </p:spTree>
    <p:extLst>
      <p:ext uri="{BB962C8B-B14F-4D97-AF65-F5344CB8AC3E}">
        <p14:creationId xmlns:p14="http://schemas.microsoft.com/office/powerpoint/2010/main" val="10749142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72" name="Rectangle 8"/>
          <p:cNvSpPr>
            <a:spLocks noChangeArrowheads="1"/>
          </p:cNvSpPr>
          <p:nvPr/>
        </p:nvSpPr>
        <p:spPr bwMode="auto">
          <a:xfrm>
            <a:off x="1907704" y="116632"/>
            <a:ext cx="7056784" cy="1224136"/>
          </a:xfrm>
          <a:prstGeom prst="rect">
            <a:avLst/>
          </a:prstGeom>
          <a:solidFill>
            <a:srgbClr val="C82800"/>
          </a:solidFill>
          <a:ln w="25400"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Ins="1800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АЛГОРИТМ ДЕЙСТВИЙ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 ОСУЩЕСТВЛЕНИИ ПРИЕМА ГРАЖДАН</a:t>
            </a:r>
            <a:endParaRPr lang="ru-RU" sz="2400" b="1" dirty="0" smtClean="0">
              <a:ln w="10160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S:\11\Баева\лого_без_слов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30188"/>
            <a:ext cx="1152127" cy="1369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107504" y="1427191"/>
            <a:ext cx="8928992" cy="2145825"/>
          </a:xfrm>
          <a:prstGeom prst="rect">
            <a:avLst/>
          </a:prstGeom>
          <a:solidFill>
            <a:srgbClr val="0070C0"/>
          </a:solidFill>
          <a:ln>
            <a:noFill/>
            <a:headEnd/>
            <a:tailEnd/>
          </a:ln>
          <a:effectLst>
            <a:glow rad="50800">
              <a:schemeClr val="bg1">
                <a:lumMod val="85000"/>
                <a:alpha val="37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Ins="18000" anchor="ctr"/>
          <a:lstStyle/>
          <a:p>
            <a:pPr algn="just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7) в случае если гражданин при общении с сотрудником центра занятости населения переходит на разговор, предпринимает действия или намекает на совершение действий коррупционной направленности, то необходимо уведомить гражданина о противоправности его действий и обязанности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сотрудника центра занятости населения сообщить об этом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директору центра занятости населения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органам прокуратуры в соответствии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 положениями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9 Федерального закона от 25.12.2008 № 273-ФЗ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 противодействии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коррупции»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1" name="Рисунок 9" descr="C:\Users\IvanovaEV\Desktop\35988_6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5" y="155228"/>
            <a:ext cx="581203" cy="581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107504" y="3645024"/>
            <a:ext cx="8928992" cy="1872208"/>
          </a:xfrm>
          <a:prstGeom prst="rect">
            <a:avLst/>
          </a:prstGeom>
          <a:solidFill>
            <a:srgbClr val="0070C0"/>
          </a:solidFill>
          <a:ln>
            <a:noFill/>
            <a:headEnd/>
            <a:tailEnd/>
          </a:ln>
          <a:effectLst>
            <a:glow rad="50800">
              <a:schemeClr val="bg1">
                <a:lumMod val="85000"/>
                <a:alpha val="37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Ins="18000" anchor="ctr"/>
          <a:lstStyle/>
          <a:p>
            <a:pPr algn="just"/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8)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сли гражданин продолжает действия коррупционного характера после уведомления о противоправности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его действий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то  необходимо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СРОЧНО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созвониться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директором ГКУ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Ростовской области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«Центр занятости населения города/района» ФИО директора (полностью)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начальником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отдела организационно-кадровой работы и делопроизводства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управления государственной службы занятости населения Ростовской области Оленниковым Александром Михайловичем 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08376" y="5589240"/>
            <a:ext cx="8928991" cy="1152128"/>
          </a:xfrm>
          <a:prstGeom prst="rect">
            <a:avLst/>
          </a:prstGeom>
          <a:solidFill>
            <a:srgbClr val="0070C0"/>
          </a:solidFill>
          <a:ln>
            <a:noFill/>
            <a:headEnd/>
            <a:tailEnd/>
          </a:ln>
          <a:effectLst>
            <a:glow rad="50800">
              <a:schemeClr val="bg1">
                <a:lumMod val="85000"/>
                <a:alpha val="37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Ins="18000" anchor="ctr"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9) в случае обнаружения оставленных документов, вещей и т.п.,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прикасаться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 ним и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СРОЧНО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сообщить об этом директору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ГКУ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Ростовской области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«Центр занятости населения города/района» ФИО директора (полностью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3855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22350</TotalTime>
  <Words>277</Words>
  <Application>Microsoft Office PowerPoint</Application>
  <PresentationFormat>Экран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riac5</dc:creator>
  <cp:lastModifiedBy>USER</cp:lastModifiedBy>
  <cp:revision>4100</cp:revision>
  <cp:lastPrinted>2015-10-21T08:29:40Z</cp:lastPrinted>
  <dcterms:created xsi:type="dcterms:W3CDTF">2010-05-21T15:24:01Z</dcterms:created>
  <dcterms:modified xsi:type="dcterms:W3CDTF">2015-10-21T08:32:17Z</dcterms:modified>
</cp:coreProperties>
</file>