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8" r:id="rId3"/>
    <p:sldId id="264" r:id="rId4"/>
    <p:sldId id="265" r:id="rId5"/>
    <p:sldId id="266" r:id="rId6"/>
    <p:sldId id="267" r:id="rId7"/>
    <p:sldId id="268" r:id="rId8"/>
  </p:sldIdLst>
  <p:sldSz cx="18288000" cy="10287000"/>
  <p:notesSz cx="9926638"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4520"/>
    <a:srgbClr val="30527C"/>
    <a:srgbClr val="355C8B"/>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88" y="-25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1543" cy="339884"/>
          </a:xfrm>
          <a:prstGeom prst="rect">
            <a:avLst/>
          </a:prstGeom>
        </p:spPr>
        <p:txBody>
          <a:bodyPr vert="horz" lIns="53511" tIns="26755" rIns="53511" bIns="26755" rtlCol="0"/>
          <a:lstStyle>
            <a:lvl1pPr algn="l">
              <a:defRPr sz="700"/>
            </a:lvl1pPr>
          </a:lstStyle>
          <a:p>
            <a:endParaRPr lang="ru-RU"/>
          </a:p>
        </p:txBody>
      </p:sp>
      <p:sp>
        <p:nvSpPr>
          <p:cNvPr id="3" name="Дата 2"/>
          <p:cNvSpPr>
            <a:spLocks noGrp="1"/>
          </p:cNvSpPr>
          <p:nvPr>
            <p:ph type="dt" idx="1"/>
          </p:nvPr>
        </p:nvSpPr>
        <p:spPr>
          <a:xfrm>
            <a:off x="5622510" y="0"/>
            <a:ext cx="4301543" cy="339884"/>
          </a:xfrm>
          <a:prstGeom prst="rect">
            <a:avLst/>
          </a:prstGeom>
        </p:spPr>
        <p:txBody>
          <a:bodyPr vert="horz" lIns="53511" tIns="26755" rIns="53511" bIns="26755" rtlCol="0"/>
          <a:lstStyle>
            <a:lvl1pPr algn="r">
              <a:defRPr sz="700"/>
            </a:lvl1pPr>
          </a:lstStyle>
          <a:p>
            <a:fld id="{31AE57D8-EBC0-4617-9546-70F38C465996}" type="datetimeFigureOut">
              <a:rPr lang="ru-RU" smtClean="0"/>
              <a:pPr/>
              <a:t>24.06.2022</a:t>
            </a:fld>
            <a:endParaRPr lang="ru-RU"/>
          </a:p>
        </p:txBody>
      </p:sp>
      <p:sp>
        <p:nvSpPr>
          <p:cNvPr id="4" name="Образ слайда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53511" tIns="26755" rIns="53511" bIns="26755" rtlCol="0" anchor="ctr"/>
          <a:lstStyle/>
          <a:p>
            <a:endParaRPr lang="ru-RU"/>
          </a:p>
        </p:txBody>
      </p:sp>
      <p:sp>
        <p:nvSpPr>
          <p:cNvPr id="5" name="Заметки 4"/>
          <p:cNvSpPr>
            <a:spLocks noGrp="1"/>
          </p:cNvSpPr>
          <p:nvPr>
            <p:ph type="body" sz="quarter" idx="3"/>
          </p:nvPr>
        </p:nvSpPr>
        <p:spPr>
          <a:xfrm>
            <a:off x="992664" y="3228896"/>
            <a:ext cx="7941310" cy="3058954"/>
          </a:xfrm>
          <a:prstGeom prst="rect">
            <a:avLst/>
          </a:prstGeom>
        </p:spPr>
        <p:txBody>
          <a:bodyPr vert="horz" lIns="53511" tIns="26755" rIns="53511" bIns="2675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742"/>
            <a:ext cx="4301543" cy="339884"/>
          </a:xfrm>
          <a:prstGeom prst="rect">
            <a:avLst/>
          </a:prstGeom>
        </p:spPr>
        <p:txBody>
          <a:bodyPr vert="horz" lIns="53511" tIns="26755" rIns="53511" bIns="26755" rtlCol="0" anchor="b"/>
          <a:lstStyle>
            <a:lvl1pPr algn="l">
              <a:defRPr sz="700"/>
            </a:lvl1pPr>
          </a:lstStyle>
          <a:p>
            <a:endParaRPr lang="ru-RU"/>
          </a:p>
        </p:txBody>
      </p:sp>
      <p:sp>
        <p:nvSpPr>
          <p:cNvPr id="7" name="Номер слайда 6"/>
          <p:cNvSpPr>
            <a:spLocks noGrp="1"/>
          </p:cNvSpPr>
          <p:nvPr>
            <p:ph type="sldNum" sz="quarter" idx="5"/>
          </p:nvPr>
        </p:nvSpPr>
        <p:spPr>
          <a:xfrm>
            <a:off x="5622510" y="6456742"/>
            <a:ext cx="4301543" cy="339884"/>
          </a:xfrm>
          <a:prstGeom prst="rect">
            <a:avLst/>
          </a:prstGeom>
        </p:spPr>
        <p:txBody>
          <a:bodyPr vert="horz" lIns="53511" tIns="26755" rIns="53511" bIns="26755" rtlCol="0" anchor="b"/>
          <a:lstStyle>
            <a:lvl1pPr algn="r">
              <a:defRPr sz="700"/>
            </a:lvl1pPr>
          </a:lstStyle>
          <a:p>
            <a:fld id="{49819A86-63CB-4CD0-9AC5-A0C753114E3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9819A86-63CB-4CD0-9AC5-A0C753114E37}"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a:solidFill>
                  <a:srgbClr val="04578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4800" b="1" i="0">
                <a:solidFill>
                  <a:srgbClr val="04578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a:solidFill>
                  <a:srgbClr val="04578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1" i="0">
                <a:solidFill>
                  <a:srgbClr val="04578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4544674" cy="10283109"/>
          </a:xfrm>
          <a:prstGeom prst="rect">
            <a:avLst/>
          </a:prstGeom>
        </p:spPr>
      </p:pic>
      <p:pic>
        <p:nvPicPr>
          <p:cNvPr id="17" name="bg object 17"/>
          <p:cNvPicPr/>
          <p:nvPr/>
        </p:nvPicPr>
        <p:blipFill>
          <a:blip r:embed="rId3" cstate="print"/>
          <a:stretch>
            <a:fillRect/>
          </a:stretch>
        </p:blipFill>
        <p:spPr>
          <a:xfrm>
            <a:off x="12116797" y="2661567"/>
            <a:ext cx="6171201" cy="6600824"/>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90450" y="1838881"/>
            <a:ext cx="16907098" cy="601980"/>
          </a:xfrm>
          <a:prstGeom prst="rect">
            <a:avLst/>
          </a:prstGeom>
        </p:spPr>
        <p:txBody>
          <a:bodyPr wrap="square" lIns="0" tIns="0" rIns="0" bIns="0">
            <a:spAutoFit/>
          </a:bodyPr>
          <a:lstStyle>
            <a:lvl1pPr>
              <a:defRPr sz="3750" b="1" i="0">
                <a:solidFill>
                  <a:srgbClr val="045781"/>
                </a:solidFill>
                <a:latin typeface="Tahoma"/>
                <a:cs typeface="Tahoma"/>
              </a:defRPr>
            </a:lvl1pPr>
          </a:lstStyle>
          <a:p>
            <a:endParaRPr/>
          </a:p>
        </p:txBody>
      </p:sp>
      <p:sp>
        <p:nvSpPr>
          <p:cNvPr id="3" name="Holder 3"/>
          <p:cNvSpPr>
            <a:spLocks noGrp="1"/>
          </p:cNvSpPr>
          <p:nvPr>
            <p:ph type="body" idx="1"/>
          </p:nvPr>
        </p:nvSpPr>
        <p:spPr>
          <a:xfrm>
            <a:off x="832568" y="2623550"/>
            <a:ext cx="16622862" cy="3398520"/>
          </a:xfrm>
          <a:prstGeom prst="rect">
            <a:avLst/>
          </a:prstGeom>
        </p:spPr>
        <p:txBody>
          <a:bodyPr wrap="square" lIns="0" tIns="0" rIns="0" bIns="0">
            <a:spAutoFit/>
          </a:bodyPr>
          <a:lstStyle>
            <a:lvl1pPr>
              <a:defRPr sz="4800" b="1" i="0">
                <a:solidFill>
                  <a:srgbClr val="045781"/>
                </a:solidFill>
                <a:latin typeface="Tahoma"/>
                <a:cs typeface="Tahom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6/24/2022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1"/>
              <a:ext cx="15535511" cy="10286999"/>
            </a:xfrm>
            <a:prstGeom prst="rect">
              <a:avLst/>
            </a:prstGeom>
          </p:spPr>
        </p:pic>
        <p:pic>
          <p:nvPicPr>
            <p:cNvPr id="4" name="object 4"/>
            <p:cNvPicPr/>
            <p:nvPr/>
          </p:nvPicPr>
          <p:blipFill>
            <a:blip r:embed="rId3" cstate="print"/>
            <a:stretch>
              <a:fillRect/>
            </a:stretch>
          </p:blipFill>
          <p:spPr>
            <a:xfrm>
              <a:off x="13182600" y="5219700"/>
              <a:ext cx="5105400" cy="4391025"/>
            </a:xfrm>
            <a:prstGeom prst="rect">
              <a:avLst/>
            </a:prstGeom>
          </p:spPr>
        </p:pic>
        <p:pic>
          <p:nvPicPr>
            <p:cNvPr id="5" name="object 5"/>
            <p:cNvPicPr/>
            <p:nvPr/>
          </p:nvPicPr>
          <p:blipFill>
            <a:blip r:embed="rId4" cstate="print"/>
            <a:stretch>
              <a:fillRect/>
            </a:stretch>
          </p:blipFill>
          <p:spPr>
            <a:xfrm>
              <a:off x="13182600" y="4572000"/>
              <a:ext cx="4876800" cy="4533126"/>
            </a:xfrm>
            <a:prstGeom prst="rect">
              <a:avLst/>
            </a:prstGeom>
          </p:spPr>
        </p:pic>
        <p:pic>
          <p:nvPicPr>
            <p:cNvPr id="6" name="object 6"/>
            <p:cNvPicPr/>
            <p:nvPr/>
          </p:nvPicPr>
          <p:blipFill>
            <a:blip r:embed="rId5" cstate="print"/>
            <a:stretch>
              <a:fillRect/>
            </a:stretch>
          </p:blipFill>
          <p:spPr>
            <a:xfrm>
              <a:off x="0" y="4457741"/>
              <a:ext cx="5924549" cy="5600699"/>
            </a:xfrm>
            <a:prstGeom prst="rect">
              <a:avLst/>
            </a:prstGeom>
          </p:spPr>
        </p:pic>
        <p:pic>
          <p:nvPicPr>
            <p:cNvPr id="7" name="object 7"/>
            <p:cNvPicPr/>
            <p:nvPr/>
          </p:nvPicPr>
          <p:blipFill>
            <a:blip r:embed="rId5" cstate="print"/>
            <a:stretch>
              <a:fillRect/>
            </a:stretch>
          </p:blipFill>
          <p:spPr>
            <a:xfrm>
              <a:off x="0" y="0"/>
              <a:ext cx="3047999" cy="2886074"/>
            </a:xfrm>
            <a:prstGeom prst="rect">
              <a:avLst/>
            </a:prstGeom>
          </p:spPr>
        </p:pic>
        <p:pic>
          <p:nvPicPr>
            <p:cNvPr id="8" name="object 8"/>
            <p:cNvPicPr/>
            <p:nvPr/>
          </p:nvPicPr>
          <p:blipFill>
            <a:blip r:embed="rId6" cstate="print"/>
            <a:stretch>
              <a:fillRect/>
            </a:stretch>
          </p:blipFill>
          <p:spPr>
            <a:xfrm>
              <a:off x="15215843" y="0"/>
              <a:ext cx="3072156" cy="1733549"/>
            </a:xfrm>
            <a:prstGeom prst="rect">
              <a:avLst/>
            </a:prstGeom>
          </p:spPr>
        </p:pic>
      </p:grpSp>
      <p:sp>
        <p:nvSpPr>
          <p:cNvPr id="10" name="object 10"/>
          <p:cNvSpPr txBox="1">
            <a:spLocks noGrp="1"/>
          </p:cNvSpPr>
          <p:nvPr>
            <p:ph type="body" idx="1"/>
          </p:nvPr>
        </p:nvSpPr>
        <p:spPr>
          <a:xfrm>
            <a:off x="914400" y="1409700"/>
            <a:ext cx="16622862" cy="2967479"/>
          </a:xfrm>
          <a:prstGeom prst="rect">
            <a:avLst/>
          </a:prstGeom>
        </p:spPr>
        <p:txBody>
          <a:bodyPr vert="horz" wrap="square" lIns="0" tIns="12700" rIns="0" bIns="0" rtlCol="0">
            <a:spAutoFit/>
          </a:bodyPr>
          <a:lstStyle/>
          <a:p>
            <a:pPr algn="ctr">
              <a:spcBef>
                <a:spcPct val="0"/>
              </a:spcBef>
            </a:pPr>
            <a:r>
              <a:rPr lang="ru-RU" dirty="0" smtClean="0">
                <a:latin typeface="Times New Roman" pitchFamily="18" charset="0"/>
                <a:ea typeface="Times New Roman"/>
                <a:cs typeface="Times New Roman" pitchFamily="18" charset="0"/>
              </a:rPr>
              <a:t>Организация профессионального обучения </a:t>
            </a:r>
          </a:p>
          <a:p>
            <a:pPr algn="ctr">
              <a:spcBef>
                <a:spcPct val="0"/>
              </a:spcBef>
            </a:pPr>
            <a:r>
              <a:rPr lang="ru-RU" dirty="0" smtClean="0">
                <a:latin typeface="Times New Roman" pitchFamily="18" charset="0"/>
                <a:ea typeface="Times New Roman"/>
                <a:cs typeface="Times New Roman" pitchFamily="18" charset="0"/>
              </a:rPr>
              <a:t>и дополнительного профессионального образования работников </a:t>
            </a:r>
            <a:r>
              <a:rPr lang="ru-RU" u="sng" dirty="0" smtClean="0">
                <a:latin typeface="Times New Roman" pitchFamily="18" charset="0"/>
                <a:ea typeface="Times New Roman"/>
                <a:cs typeface="Times New Roman" pitchFamily="18" charset="0"/>
              </a:rPr>
              <a:t>промышленных предприятий</a:t>
            </a:r>
            <a:r>
              <a:rPr lang="ru-RU" dirty="0" smtClean="0">
                <a:latin typeface="Times New Roman" pitchFamily="18" charset="0"/>
                <a:ea typeface="Times New Roman"/>
                <a:cs typeface="Times New Roman" pitchFamily="18" charset="0"/>
              </a:rPr>
              <a:t>, находящихся</a:t>
            </a:r>
          </a:p>
          <a:p>
            <a:pPr algn="ctr">
              <a:spcBef>
                <a:spcPct val="0"/>
              </a:spcBef>
            </a:pPr>
            <a:r>
              <a:rPr lang="ru-RU" dirty="0" smtClean="0">
                <a:latin typeface="Times New Roman" pitchFamily="18" charset="0"/>
                <a:ea typeface="Times New Roman"/>
                <a:cs typeface="Times New Roman" pitchFamily="18" charset="0"/>
              </a:rPr>
              <a:t>под риском увольнения</a:t>
            </a:r>
            <a:endParaRPr lang="ru-RU" dirty="0" smtClean="0">
              <a:solidFill>
                <a:prstClr val="black"/>
              </a:solidFill>
              <a:latin typeface="Times New Roman" panose="02020603050405020304" pitchFamily="18" charset="0"/>
              <a:cs typeface="Times New Roman" panose="02020603050405020304" pitchFamily="18" charset="0"/>
            </a:endParaRPr>
          </a:p>
        </p:txBody>
      </p:sp>
      <p:sp>
        <p:nvSpPr>
          <p:cNvPr id="12" name="object 10"/>
          <p:cNvSpPr txBox="1">
            <a:spLocks/>
          </p:cNvSpPr>
          <p:nvPr/>
        </p:nvSpPr>
        <p:spPr>
          <a:xfrm>
            <a:off x="914400" y="4572000"/>
            <a:ext cx="16699062" cy="689932"/>
          </a:xfrm>
          <a:prstGeom prst="rect">
            <a:avLst/>
          </a:prstGeom>
        </p:spPr>
        <p:txBody>
          <a:bodyPr vert="horz" wrap="square" lIns="0" tIns="12700" rIns="0" bIns="0" rtlCol="0">
            <a:spAutoFit/>
          </a:bodyPr>
          <a:lstStyle/>
          <a:p>
            <a:pPr algn="just" defTabSz="914130">
              <a:defRPr/>
            </a:pPr>
            <a:r>
              <a:rPr lang="ru-RU" sz="2200" b="1" dirty="0">
                <a:solidFill>
                  <a:srgbClr val="30527C"/>
                </a:solidFill>
                <a:latin typeface="Times New Roman" pitchFamily="18" charset="0"/>
                <a:cs typeface="Times New Roman" pitchFamily="18" charset="0"/>
              </a:rPr>
              <a:t>Постановление Правительства Российской Федерации от 18.03.2022 № </a:t>
            </a:r>
            <a:r>
              <a:rPr lang="ru-RU" sz="2200" b="1" dirty="0" smtClean="0">
                <a:solidFill>
                  <a:srgbClr val="30527C"/>
                </a:solidFill>
                <a:latin typeface="Times New Roman" pitchFamily="18" charset="0"/>
                <a:cs typeface="Times New Roman" pitchFamily="18" charset="0"/>
              </a:rPr>
              <a:t>409 «</a:t>
            </a:r>
            <a:r>
              <a:rPr lang="ru-RU" sz="2200" b="1" dirty="0">
                <a:solidFill>
                  <a:srgbClr val="30527C"/>
                </a:solidFill>
                <a:latin typeface="Times New Roman" pitchFamily="18" charset="0"/>
                <a:cs typeface="Times New Roman" pitchFamily="18" charset="0"/>
              </a:rPr>
              <a:t>О реализации в 2022 году отдельных мероприятий, направленных на снижение напряженности на рынке труда» </a:t>
            </a:r>
          </a:p>
        </p:txBody>
      </p:sp>
      <p:sp>
        <p:nvSpPr>
          <p:cNvPr id="13" name="object 10"/>
          <p:cNvSpPr txBox="1">
            <a:spLocks/>
          </p:cNvSpPr>
          <p:nvPr/>
        </p:nvSpPr>
        <p:spPr>
          <a:xfrm>
            <a:off x="914400" y="5524500"/>
            <a:ext cx="12420600" cy="2044149"/>
          </a:xfrm>
          <a:prstGeom prst="rect">
            <a:avLst/>
          </a:prstGeom>
        </p:spPr>
        <p:txBody>
          <a:bodyPr vert="horz" wrap="square" lIns="0" tIns="12700" rIns="0" bIns="0" rtlCol="0">
            <a:spAutoFit/>
          </a:bodyPr>
          <a:lstStyle/>
          <a:p>
            <a:pPr algn="just" defTabSz="914130">
              <a:defRPr/>
            </a:pPr>
            <a:r>
              <a:rPr lang="ru-RU" sz="2200" b="1" dirty="0">
                <a:solidFill>
                  <a:srgbClr val="30527C"/>
                </a:solidFill>
                <a:latin typeface="Times New Roman" pitchFamily="18" charset="0"/>
                <a:cs typeface="Times New Roman" pitchFamily="18" charset="0"/>
              </a:rPr>
              <a:t>Постановление управления государственной службы занятости населения Ростовской области от 24.03.2022 № 3 «Об утверждении региональной программы «Организация профессионального обучения и дополнительного профессионального образования работников промышленных предприятий, находящихся под риском увольнения, включая введение режима неполного рабочего времени, простой, временную приостановку работ, предоставление отпусков без сохранения заработной платы, проведение мероприятий по высвобождению работников»</a:t>
            </a:r>
          </a:p>
        </p:txBody>
      </p:sp>
      <p:sp>
        <p:nvSpPr>
          <p:cNvPr id="14" name="object 10"/>
          <p:cNvSpPr txBox="1">
            <a:spLocks/>
          </p:cNvSpPr>
          <p:nvPr/>
        </p:nvSpPr>
        <p:spPr>
          <a:xfrm>
            <a:off x="914400" y="7734300"/>
            <a:ext cx="12420600" cy="1367041"/>
          </a:xfrm>
          <a:prstGeom prst="rect">
            <a:avLst/>
          </a:prstGeom>
        </p:spPr>
        <p:txBody>
          <a:bodyPr vert="horz" wrap="square" lIns="0" tIns="12700" rIns="0" bIns="0" rtlCol="0">
            <a:spAutoFit/>
          </a:bodyPr>
          <a:lstStyle/>
          <a:p>
            <a:pPr algn="just" defTabSz="914130">
              <a:defRPr/>
            </a:pPr>
            <a:r>
              <a:rPr lang="ru-RU" sz="2200" b="1" dirty="0">
                <a:solidFill>
                  <a:srgbClr val="30527C"/>
                </a:solidFill>
                <a:latin typeface="Times New Roman" pitchFamily="18" charset="0"/>
                <a:cs typeface="Times New Roman" pitchFamily="18" charset="0"/>
              </a:rPr>
              <a:t>Постановление Правительства Ростовской области от 28.03.2022 № 209 «О Порядке субсидирования работодателей в рамках реализации региональной программы по организации профессионального обучения и дополнительного профессионального образования работников промышленных предприятий, находящихся под риском увольнения»</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0" y="37262"/>
            <a:ext cx="14449424" cy="10248899"/>
          </a:xfrm>
          <a:prstGeom prst="rect">
            <a:avLst/>
          </a:prstGeom>
        </p:spPr>
      </p:pic>
      <p:pic>
        <p:nvPicPr>
          <p:cNvPr id="16" name="object 5"/>
          <p:cNvPicPr/>
          <p:nvPr/>
        </p:nvPicPr>
        <p:blipFill>
          <a:blip r:embed="rId3" cstate="print"/>
          <a:stretch>
            <a:fillRect/>
          </a:stretch>
        </p:blipFill>
        <p:spPr>
          <a:xfrm>
            <a:off x="-457200" y="-342900"/>
            <a:ext cx="4876800" cy="4533126"/>
          </a:xfrm>
          <a:prstGeom prst="rect">
            <a:avLst/>
          </a:prstGeom>
        </p:spPr>
      </p:pic>
      <p:pic>
        <p:nvPicPr>
          <p:cNvPr id="13" name="object 13"/>
          <p:cNvPicPr/>
          <p:nvPr/>
        </p:nvPicPr>
        <p:blipFill>
          <a:blip r:embed="rId4" cstate="print"/>
          <a:stretch>
            <a:fillRect/>
          </a:stretch>
        </p:blipFill>
        <p:spPr>
          <a:xfrm>
            <a:off x="15697200" y="1"/>
            <a:ext cx="2590798" cy="1409699"/>
          </a:xfrm>
          <a:prstGeom prst="rect">
            <a:avLst/>
          </a:prstGeom>
        </p:spPr>
      </p:pic>
      <p:sp>
        <p:nvSpPr>
          <p:cNvPr id="19" name="object 10"/>
          <p:cNvSpPr txBox="1">
            <a:spLocks noGrp="1"/>
          </p:cNvSpPr>
          <p:nvPr>
            <p:ph type="body" idx="1"/>
          </p:nvPr>
        </p:nvSpPr>
        <p:spPr>
          <a:xfrm>
            <a:off x="914400" y="1104900"/>
            <a:ext cx="16622862" cy="1120820"/>
          </a:xfrm>
          <a:prstGeom prst="rect">
            <a:avLst/>
          </a:prstGeom>
        </p:spPr>
        <p:txBody>
          <a:bodyPr vert="horz" wrap="square" lIns="0" tIns="12700" rIns="0" bIns="0" rtlCol="0">
            <a:spAutoFit/>
          </a:bodyPr>
          <a:lstStyle/>
          <a:p>
            <a:pPr algn="ctr" defTabSz="914130">
              <a:defRPr/>
            </a:pPr>
            <a:r>
              <a:rPr lang="ru-RU" sz="3600" dirty="0" smtClean="0">
                <a:solidFill>
                  <a:srgbClr val="30527C"/>
                </a:solidFill>
                <a:latin typeface="Times New Roman" panose="02020603050405020304" pitchFamily="18" charset="0"/>
                <a:cs typeface="Times New Roman" panose="02020603050405020304" pitchFamily="18" charset="0"/>
              </a:rPr>
              <a:t>Предоставление субсидии осуществляется государственными казёнными учреждениями Ростовской области центрами занятости населения</a:t>
            </a:r>
            <a:endParaRPr lang="ru-RU" sz="3600" dirty="0">
              <a:solidFill>
                <a:srgbClr val="30527C"/>
              </a:solidFill>
              <a:latin typeface="Times New Roman" panose="02020603050405020304" pitchFamily="18" charset="0"/>
              <a:cs typeface="Times New Roman" panose="02020603050405020304" pitchFamily="18" charset="0"/>
            </a:endParaRPr>
          </a:p>
        </p:txBody>
      </p:sp>
      <p:sp>
        <p:nvSpPr>
          <p:cNvPr id="20" name="object 10"/>
          <p:cNvSpPr txBox="1">
            <a:spLocks/>
          </p:cNvSpPr>
          <p:nvPr/>
        </p:nvSpPr>
        <p:spPr>
          <a:xfrm>
            <a:off x="1066800" y="2324100"/>
            <a:ext cx="16622862" cy="474489"/>
          </a:xfrm>
          <a:prstGeom prst="rect">
            <a:avLst/>
          </a:prstGeom>
        </p:spPr>
        <p:txBody>
          <a:bodyPr vert="horz" wrap="square" lIns="0" tIns="12700" rIns="0" bIns="0" rtlCol="0">
            <a:spAutoFit/>
          </a:bodyPr>
          <a:lstStyle/>
          <a:p>
            <a:pPr marL="0" marR="0" lvl="0" indent="0" defTabSz="914130" eaLnBrk="1" fontAlgn="auto" latinLnBrk="0" hangingPunct="1">
              <a:lnSpc>
                <a:spcPct val="100000"/>
              </a:lnSpc>
              <a:spcBef>
                <a:spcPts val="0"/>
              </a:spcBef>
              <a:spcAft>
                <a:spcPts val="0"/>
              </a:spcAft>
              <a:buClrTx/>
              <a:buSzTx/>
              <a:buFontTx/>
              <a:buNone/>
              <a:tabLst/>
              <a:defRPr/>
            </a:pPr>
            <a:r>
              <a:rPr kumimoji="0" lang="ru-RU" sz="3000" b="1" i="0" u="none" strike="noStrike" kern="0" cap="none" spc="0" normalizeH="0" baseline="0" noProof="0" dirty="0" smtClean="0">
                <a:ln>
                  <a:noFill/>
                </a:ln>
                <a:solidFill>
                  <a:srgbClr val="CF4520"/>
                </a:solidFill>
                <a:effectLst/>
                <a:uLnTx/>
                <a:uFillTx/>
                <a:latin typeface="Times New Roman" panose="02020603050405020304" pitchFamily="18" charset="0"/>
                <a:ea typeface="+mn-ea"/>
                <a:cs typeface="Times New Roman" panose="02020603050405020304" pitchFamily="18" charset="0"/>
              </a:rPr>
              <a:t>Участники региональной программы:</a:t>
            </a:r>
            <a:endParaRPr kumimoji="0" lang="ru-RU" sz="3000" b="1" i="0" u="none" strike="noStrike" kern="0" cap="none" spc="0" normalizeH="0" baseline="0" noProof="0" dirty="0">
              <a:ln>
                <a:noFill/>
              </a:ln>
              <a:solidFill>
                <a:srgbClr val="CF4520"/>
              </a:solidFill>
              <a:effectLst/>
              <a:uLnTx/>
              <a:uFillTx/>
              <a:latin typeface="Times New Roman" panose="02020603050405020304" pitchFamily="18" charset="0"/>
              <a:ea typeface="+mn-ea"/>
              <a:cs typeface="Times New Roman" panose="02020603050405020304" pitchFamily="18" charset="0"/>
            </a:endParaRPr>
          </a:p>
        </p:txBody>
      </p:sp>
      <p:sp>
        <p:nvSpPr>
          <p:cNvPr id="21" name="object 10"/>
          <p:cNvSpPr txBox="1">
            <a:spLocks/>
          </p:cNvSpPr>
          <p:nvPr/>
        </p:nvSpPr>
        <p:spPr>
          <a:xfrm>
            <a:off x="1066800" y="3009900"/>
            <a:ext cx="16622862" cy="1516377"/>
          </a:xfrm>
          <a:prstGeom prst="rect">
            <a:avLst/>
          </a:prstGeom>
        </p:spPr>
        <p:txBody>
          <a:bodyPr vert="horz" wrap="square" lIns="0" tIns="12700" rIns="0" bIns="0" rtlCol="0">
            <a:spAutoFit/>
          </a:bodyPr>
          <a:lstStyle/>
          <a:p>
            <a:pPr algn="just" defTabSz="914130">
              <a:lnSpc>
                <a:spcPct val="75000"/>
              </a:lnSpc>
              <a:defRPr/>
            </a:pPr>
            <a:r>
              <a:rPr lang="ru-RU" sz="2600" dirty="0">
                <a:solidFill>
                  <a:srgbClr val="30527C"/>
                </a:solidFill>
                <a:latin typeface="Times New Roman" pitchFamily="18" charset="0"/>
                <a:cs typeface="Times New Roman" pitchFamily="18" charset="0"/>
              </a:rPr>
              <a:t>промышленные предприятия, работники которых находятся под риском </a:t>
            </a:r>
            <a:r>
              <a:rPr lang="ru-RU" sz="2600" dirty="0" smtClean="0">
                <a:solidFill>
                  <a:srgbClr val="30527C"/>
                </a:solidFill>
                <a:latin typeface="Times New Roman" pitchFamily="18" charset="0"/>
                <a:cs typeface="Times New Roman" pitchFamily="18" charset="0"/>
              </a:rPr>
              <a:t>увольнения;</a:t>
            </a:r>
          </a:p>
          <a:p>
            <a:pPr algn="just" defTabSz="914130">
              <a:lnSpc>
                <a:spcPct val="75000"/>
              </a:lnSpc>
              <a:defRPr/>
            </a:pPr>
            <a:endParaRPr lang="ru-RU" sz="2600" dirty="0" smtClean="0">
              <a:solidFill>
                <a:srgbClr val="30527C"/>
              </a:solidFill>
              <a:latin typeface="Times New Roman" pitchFamily="18" charset="0"/>
              <a:cs typeface="Times New Roman" pitchFamily="18" charset="0"/>
            </a:endParaRPr>
          </a:p>
          <a:p>
            <a:pPr algn="just" defTabSz="914130">
              <a:lnSpc>
                <a:spcPct val="75000"/>
              </a:lnSpc>
              <a:defRPr/>
            </a:pPr>
            <a:r>
              <a:rPr lang="ru-RU" sz="2600" dirty="0">
                <a:solidFill>
                  <a:srgbClr val="30527C"/>
                </a:solidFill>
                <a:latin typeface="Times New Roman" pitchFamily="18" charset="0"/>
                <a:cs typeface="Times New Roman" pitchFamily="18" charset="0"/>
              </a:rPr>
              <a:t>работники промышленных предприятий*, находящиеся под риском увольнения (введение режима неполного рабочего времени, простой, временная приостановка работ, предоставление отпусков без сохранения заработной платы, проведение мероприятий по высвобождению</a:t>
            </a:r>
            <a:r>
              <a:rPr lang="ru-RU" sz="2600" dirty="0" smtClean="0">
                <a:solidFill>
                  <a:srgbClr val="30527C"/>
                </a:solidFill>
                <a:latin typeface="Times New Roman" pitchFamily="18" charset="0"/>
                <a:cs typeface="Times New Roman" pitchFamily="18" charset="0"/>
              </a:rPr>
              <a:t>)</a:t>
            </a:r>
            <a:endParaRPr lang="en-US" sz="2600" dirty="0">
              <a:solidFill>
                <a:srgbClr val="30527C"/>
              </a:solidFill>
              <a:latin typeface="Times New Roman" pitchFamily="18" charset="0"/>
              <a:cs typeface="Times New Roman" pitchFamily="18" charset="0"/>
            </a:endParaRPr>
          </a:p>
        </p:txBody>
      </p:sp>
      <p:sp>
        <p:nvSpPr>
          <p:cNvPr id="22" name="object 10"/>
          <p:cNvSpPr txBox="1">
            <a:spLocks/>
          </p:cNvSpPr>
          <p:nvPr/>
        </p:nvSpPr>
        <p:spPr>
          <a:xfrm>
            <a:off x="1066800" y="4572000"/>
            <a:ext cx="16546662" cy="474489"/>
          </a:xfrm>
          <a:prstGeom prst="rect">
            <a:avLst/>
          </a:prstGeom>
        </p:spPr>
        <p:txBody>
          <a:bodyPr vert="horz" wrap="square" lIns="0" tIns="12700" rIns="0" bIns="0" rtlCol="0">
            <a:spAutoFit/>
          </a:bodyPr>
          <a:lstStyle/>
          <a:p>
            <a:pPr marL="0" marR="0" lvl="0" indent="0" defTabSz="914130" eaLnBrk="1" fontAlgn="auto" latinLnBrk="0" hangingPunct="1">
              <a:lnSpc>
                <a:spcPct val="100000"/>
              </a:lnSpc>
              <a:spcBef>
                <a:spcPts val="0"/>
              </a:spcBef>
              <a:spcAft>
                <a:spcPts val="0"/>
              </a:spcAft>
              <a:buClrTx/>
              <a:buSzTx/>
              <a:buFontTx/>
              <a:buNone/>
              <a:tabLst/>
              <a:defRPr/>
            </a:pPr>
            <a:r>
              <a:rPr kumimoji="0" lang="ru-RU" sz="3000" b="1" i="0" u="none" strike="noStrike" kern="0" cap="none" spc="0" normalizeH="0" baseline="0" noProof="0" dirty="0" smtClean="0">
                <a:ln>
                  <a:noFill/>
                </a:ln>
                <a:solidFill>
                  <a:srgbClr val="CF4520"/>
                </a:solidFill>
                <a:effectLst/>
                <a:uLnTx/>
                <a:uFillTx/>
                <a:latin typeface="Times New Roman" panose="02020603050405020304" pitchFamily="18" charset="0"/>
                <a:ea typeface="+mn-ea"/>
                <a:cs typeface="Times New Roman" panose="02020603050405020304" pitchFamily="18" charset="0"/>
              </a:rPr>
              <a:t>Получатели субсидии:</a:t>
            </a:r>
            <a:endParaRPr kumimoji="0" lang="ru-RU" sz="3000" b="1" i="0" u="none" strike="noStrike" kern="0" cap="none" spc="0" normalizeH="0" baseline="0" noProof="0" dirty="0">
              <a:ln>
                <a:noFill/>
              </a:ln>
              <a:solidFill>
                <a:srgbClr val="CF4520"/>
              </a:solidFill>
              <a:effectLst/>
              <a:uLnTx/>
              <a:uFillTx/>
              <a:latin typeface="Times New Roman" panose="02020603050405020304" pitchFamily="18" charset="0"/>
              <a:ea typeface="+mn-ea"/>
              <a:cs typeface="Times New Roman" panose="02020603050405020304" pitchFamily="18" charset="0"/>
            </a:endParaRPr>
          </a:p>
        </p:txBody>
      </p:sp>
      <p:sp>
        <p:nvSpPr>
          <p:cNvPr id="23" name="object 10"/>
          <p:cNvSpPr txBox="1">
            <a:spLocks/>
          </p:cNvSpPr>
          <p:nvPr/>
        </p:nvSpPr>
        <p:spPr>
          <a:xfrm>
            <a:off x="1066800" y="5143500"/>
            <a:ext cx="16546662" cy="916213"/>
          </a:xfrm>
          <a:prstGeom prst="rect">
            <a:avLst/>
          </a:prstGeom>
        </p:spPr>
        <p:txBody>
          <a:bodyPr vert="horz" wrap="square" lIns="0" tIns="12700" rIns="0" bIns="0" rtlCol="0">
            <a:spAutoFit/>
          </a:bodyPr>
          <a:lstStyle/>
          <a:p>
            <a:pPr algn="just" defTabSz="914130">
              <a:lnSpc>
                <a:spcPct val="75000"/>
              </a:lnSpc>
              <a:defRPr/>
            </a:pPr>
            <a:r>
              <a:rPr lang="ru-RU" sz="2600" dirty="0">
                <a:solidFill>
                  <a:srgbClr val="30527C"/>
                </a:solidFill>
                <a:latin typeface="Times New Roman" pitchFamily="18" charset="0"/>
                <a:cs typeface="Times New Roman" pitchFamily="18" charset="0"/>
              </a:rPr>
              <a:t>юридические </a:t>
            </a:r>
            <a:r>
              <a:rPr lang="ru-RU" sz="2600" dirty="0" smtClean="0">
                <a:solidFill>
                  <a:srgbClr val="30527C"/>
                </a:solidFill>
                <a:latin typeface="Times New Roman" pitchFamily="18" charset="0"/>
                <a:cs typeface="Times New Roman" pitchFamily="18" charset="0"/>
              </a:rPr>
              <a:t>лица (за исключением государственных (муниципальных) учреждений), индивидуальные </a:t>
            </a:r>
            <a:r>
              <a:rPr lang="ru-RU" sz="2600" dirty="0">
                <a:solidFill>
                  <a:srgbClr val="30527C"/>
                </a:solidFill>
                <a:latin typeface="Times New Roman" pitchFamily="18" charset="0"/>
                <a:cs typeface="Times New Roman" pitchFamily="18" charset="0"/>
              </a:rPr>
              <a:t>предприниматели, определённые в результате отбора, проводимого государственными казёнными учреждениями Ростовской области центрами занятости населения, заключившие соглашение о предоставлении субсидии</a:t>
            </a:r>
            <a:endParaRPr lang="en-US" sz="2600" dirty="0">
              <a:solidFill>
                <a:srgbClr val="30527C"/>
              </a:solidFill>
              <a:latin typeface="Times New Roman" pitchFamily="18" charset="0"/>
              <a:cs typeface="Times New Roman" pitchFamily="18" charset="0"/>
            </a:endParaRPr>
          </a:p>
        </p:txBody>
      </p:sp>
      <p:sp>
        <p:nvSpPr>
          <p:cNvPr id="24" name="object 10"/>
          <p:cNvSpPr txBox="1">
            <a:spLocks/>
          </p:cNvSpPr>
          <p:nvPr/>
        </p:nvSpPr>
        <p:spPr>
          <a:xfrm>
            <a:off x="1066800" y="6134100"/>
            <a:ext cx="16546662" cy="474489"/>
          </a:xfrm>
          <a:prstGeom prst="rect">
            <a:avLst/>
          </a:prstGeom>
        </p:spPr>
        <p:txBody>
          <a:bodyPr vert="horz" wrap="square" lIns="0" tIns="12700" rIns="0" bIns="0" rtlCol="0">
            <a:spAutoFit/>
          </a:bodyPr>
          <a:lstStyle/>
          <a:p>
            <a:pPr marL="0" marR="0" lvl="0" indent="0" defTabSz="914130" eaLnBrk="1" fontAlgn="auto" latinLnBrk="0" hangingPunct="1">
              <a:lnSpc>
                <a:spcPct val="100000"/>
              </a:lnSpc>
              <a:spcBef>
                <a:spcPts val="0"/>
              </a:spcBef>
              <a:spcAft>
                <a:spcPts val="0"/>
              </a:spcAft>
              <a:buClrTx/>
              <a:buSzTx/>
              <a:buFontTx/>
              <a:buNone/>
              <a:tabLst/>
              <a:defRPr/>
            </a:pPr>
            <a:r>
              <a:rPr kumimoji="0" lang="ru-RU" sz="3000" b="1" i="0" u="none" strike="noStrike" kern="0" cap="none" spc="0" normalizeH="0" baseline="0" noProof="0" dirty="0" smtClean="0">
                <a:ln>
                  <a:noFill/>
                </a:ln>
                <a:solidFill>
                  <a:srgbClr val="CF4520"/>
                </a:solidFill>
                <a:effectLst/>
                <a:uLnTx/>
                <a:uFillTx/>
                <a:latin typeface="Times New Roman" panose="02020603050405020304" pitchFamily="18" charset="0"/>
                <a:ea typeface="+mn-ea"/>
                <a:cs typeface="Times New Roman" panose="02020603050405020304" pitchFamily="18" charset="0"/>
              </a:rPr>
              <a:t>Размер субсидирования:</a:t>
            </a:r>
            <a:endParaRPr kumimoji="0" lang="ru-RU" sz="3000" b="1" i="0" u="none" strike="noStrike" kern="0" cap="none" spc="0" normalizeH="0" baseline="0" noProof="0" dirty="0">
              <a:ln>
                <a:noFill/>
              </a:ln>
              <a:solidFill>
                <a:srgbClr val="CF4520"/>
              </a:solidFill>
              <a:effectLst/>
              <a:uLnTx/>
              <a:uFillTx/>
              <a:latin typeface="Times New Roman" panose="02020603050405020304" pitchFamily="18" charset="0"/>
              <a:ea typeface="+mn-ea"/>
              <a:cs typeface="Times New Roman" panose="02020603050405020304" pitchFamily="18" charset="0"/>
            </a:endParaRPr>
          </a:p>
        </p:txBody>
      </p:sp>
      <p:sp>
        <p:nvSpPr>
          <p:cNvPr id="25" name="object 10"/>
          <p:cNvSpPr txBox="1">
            <a:spLocks/>
          </p:cNvSpPr>
          <p:nvPr/>
        </p:nvSpPr>
        <p:spPr>
          <a:xfrm>
            <a:off x="1066800" y="6667501"/>
            <a:ext cx="16470462" cy="312906"/>
          </a:xfrm>
          <a:prstGeom prst="rect">
            <a:avLst/>
          </a:prstGeom>
        </p:spPr>
        <p:txBody>
          <a:bodyPr vert="horz" wrap="square" lIns="0" tIns="12700" rIns="0" bIns="0" rtlCol="0">
            <a:spAutoFit/>
          </a:bodyPr>
          <a:lstStyle/>
          <a:p>
            <a:pPr algn="just" defTabSz="914130">
              <a:lnSpc>
                <a:spcPct val="75000"/>
              </a:lnSpc>
              <a:defRPr/>
            </a:pPr>
            <a:r>
              <a:rPr lang="ru-RU" sz="2600" dirty="0">
                <a:solidFill>
                  <a:srgbClr val="30527C"/>
                </a:solidFill>
                <a:latin typeface="Times New Roman" pitchFamily="18" charset="0"/>
                <a:cs typeface="Times New Roman" pitchFamily="18" charset="0"/>
              </a:rPr>
              <a:t>зависит от стоимости программ обучения и составит </a:t>
            </a:r>
            <a:r>
              <a:rPr lang="ru-RU" sz="2600" b="1" dirty="0">
                <a:solidFill>
                  <a:srgbClr val="CF4520"/>
                </a:solidFill>
                <a:latin typeface="Times New Roman" pitchFamily="18" charset="0"/>
                <a:cs typeface="Times New Roman" pitchFamily="18" charset="0"/>
              </a:rPr>
              <a:t>не более </a:t>
            </a:r>
            <a:r>
              <a:rPr lang="ru-RU" sz="2600" b="1" dirty="0" smtClean="0">
                <a:solidFill>
                  <a:srgbClr val="CF4520"/>
                </a:solidFill>
                <a:latin typeface="Times New Roman" pitchFamily="18" charset="0"/>
                <a:cs typeface="Times New Roman" pitchFamily="18" charset="0"/>
              </a:rPr>
              <a:t>59 580 рублей </a:t>
            </a:r>
            <a:r>
              <a:rPr lang="ru-RU" sz="2600" dirty="0">
                <a:solidFill>
                  <a:srgbClr val="30527C"/>
                </a:solidFill>
                <a:latin typeface="Times New Roman" pitchFamily="18" charset="0"/>
                <a:cs typeface="Times New Roman" pitchFamily="18" charset="0"/>
              </a:rPr>
              <a:t>за обучение одного работника</a:t>
            </a:r>
            <a:endParaRPr lang="en-US" sz="2600" dirty="0">
              <a:solidFill>
                <a:srgbClr val="30527C"/>
              </a:solidFill>
              <a:latin typeface="Times New Roman" pitchFamily="18" charset="0"/>
              <a:cs typeface="Times New Roman" pitchFamily="18" charset="0"/>
            </a:endParaRPr>
          </a:p>
        </p:txBody>
      </p:sp>
      <p:sp>
        <p:nvSpPr>
          <p:cNvPr id="26" name="object 10"/>
          <p:cNvSpPr txBox="1">
            <a:spLocks/>
          </p:cNvSpPr>
          <p:nvPr/>
        </p:nvSpPr>
        <p:spPr>
          <a:xfrm>
            <a:off x="1066800" y="7124700"/>
            <a:ext cx="16470462" cy="474489"/>
          </a:xfrm>
          <a:prstGeom prst="rect">
            <a:avLst/>
          </a:prstGeom>
        </p:spPr>
        <p:txBody>
          <a:bodyPr vert="horz" wrap="square" lIns="0" tIns="12700" rIns="0" bIns="0" rtlCol="0">
            <a:spAutoFit/>
          </a:bodyPr>
          <a:lstStyle/>
          <a:p>
            <a:pPr marL="0" marR="0" lvl="0" indent="0" defTabSz="914130" eaLnBrk="1" fontAlgn="auto" latinLnBrk="0" hangingPunct="1">
              <a:lnSpc>
                <a:spcPct val="100000"/>
              </a:lnSpc>
              <a:spcBef>
                <a:spcPts val="0"/>
              </a:spcBef>
              <a:spcAft>
                <a:spcPts val="0"/>
              </a:spcAft>
              <a:buClrTx/>
              <a:buSzTx/>
              <a:buFontTx/>
              <a:buNone/>
              <a:tabLst/>
              <a:defRPr/>
            </a:pPr>
            <a:r>
              <a:rPr kumimoji="0" lang="ru-RU" sz="3000" b="1" i="0" u="none" strike="noStrike" kern="0" cap="none" spc="0" normalizeH="0" baseline="0" noProof="0" dirty="0" smtClean="0">
                <a:ln>
                  <a:noFill/>
                </a:ln>
                <a:solidFill>
                  <a:srgbClr val="CF4520"/>
                </a:solidFill>
                <a:effectLst/>
                <a:uLnTx/>
                <a:uFillTx/>
                <a:latin typeface="Times New Roman" panose="02020603050405020304" pitchFamily="18" charset="0"/>
                <a:ea typeface="+mn-ea"/>
                <a:cs typeface="Times New Roman" panose="02020603050405020304" pitchFamily="18" charset="0"/>
              </a:rPr>
              <a:t>Результат</a:t>
            </a:r>
            <a:r>
              <a:rPr kumimoji="0" lang="ru-RU" sz="3000" b="1" i="0" u="none" strike="noStrike" kern="0" cap="none" spc="0" normalizeH="0" noProof="0" dirty="0" smtClean="0">
                <a:ln>
                  <a:noFill/>
                </a:ln>
                <a:solidFill>
                  <a:srgbClr val="CF4520"/>
                </a:solidFill>
                <a:effectLst/>
                <a:uLnTx/>
                <a:uFillTx/>
                <a:latin typeface="Times New Roman" panose="02020603050405020304" pitchFamily="18" charset="0"/>
                <a:ea typeface="+mn-ea"/>
                <a:cs typeface="Times New Roman" panose="02020603050405020304" pitchFamily="18" charset="0"/>
              </a:rPr>
              <a:t> предоставления субсидии</a:t>
            </a:r>
            <a:r>
              <a:rPr kumimoji="0" lang="ru-RU" sz="3000" b="1" i="0" u="none" strike="noStrike" kern="0" cap="none" spc="0" normalizeH="0" baseline="0" noProof="0" dirty="0" smtClean="0">
                <a:ln>
                  <a:noFill/>
                </a:ln>
                <a:solidFill>
                  <a:srgbClr val="CF4520"/>
                </a:solidFill>
                <a:effectLst/>
                <a:uLnTx/>
                <a:uFillTx/>
                <a:latin typeface="Times New Roman" panose="02020603050405020304" pitchFamily="18" charset="0"/>
                <a:ea typeface="+mn-ea"/>
                <a:cs typeface="Times New Roman" panose="02020603050405020304" pitchFamily="18" charset="0"/>
              </a:rPr>
              <a:t>:</a:t>
            </a:r>
            <a:endParaRPr kumimoji="0" lang="ru-RU" sz="3000" b="1" i="0" u="none" strike="noStrike" kern="0" cap="none" spc="0" normalizeH="0" baseline="0" noProof="0" dirty="0">
              <a:ln>
                <a:noFill/>
              </a:ln>
              <a:solidFill>
                <a:srgbClr val="CF4520"/>
              </a:solidFill>
              <a:effectLst/>
              <a:uLnTx/>
              <a:uFillTx/>
              <a:latin typeface="Times New Roman" panose="02020603050405020304" pitchFamily="18" charset="0"/>
              <a:ea typeface="+mn-ea"/>
              <a:cs typeface="Times New Roman" panose="02020603050405020304" pitchFamily="18" charset="0"/>
            </a:endParaRPr>
          </a:p>
        </p:txBody>
      </p:sp>
      <p:sp>
        <p:nvSpPr>
          <p:cNvPr id="27" name="object 10"/>
          <p:cNvSpPr txBox="1">
            <a:spLocks/>
          </p:cNvSpPr>
          <p:nvPr/>
        </p:nvSpPr>
        <p:spPr>
          <a:xfrm>
            <a:off x="1066800" y="7734300"/>
            <a:ext cx="16470462" cy="616131"/>
          </a:xfrm>
          <a:prstGeom prst="rect">
            <a:avLst/>
          </a:prstGeom>
        </p:spPr>
        <p:txBody>
          <a:bodyPr vert="horz" wrap="square" lIns="0" tIns="12700" rIns="0" bIns="0" rtlCol="0">
            <a:spAutoFit/>
          </a:bodyPr>
          <a:lstStyle/>
          <a:p>
            <a:pPr algn="just" defTabSz="914130">
              <a:lnSpc>
                <a:spcPct val="75000"/>
              </a:lnSpc>
              <a:defRPr/>
            </a:pPr>
            <a:r>
              <a:rPr lang="ru-RU" sz="2600" dirty="0">
                <a:solidFill>
                  <a:srgbClr val="30527C"/>
                </a:solidFill>
                <a:latin typeface="Times New Roman" pitchFamily="18" charset="0"/>
                <a:cs typeface="Times New Roman" pitchFamily="18" charset="0"/>
              </a:rPr>
              <a:t>численность работников, прошедших профессиональное обучение и получивших дополнительное профессиональное образование</a:t>
            </a:r>
            <a:endParaRPr lang="en-US" sz="2600" dirty="0">
              <a:solidFill>
                <a:srgbClr val="30527C"/>
              </a:solidFill>
              <a:latin typeface="Times New Roman" pitchFamily="18" charset="0"/>
              <a:cs typeface="Times New Roman" pitchFamily="18" charset="0"/>
            </a:endParaRPr>
          </a:p>
        </p:txBody>
      </p:sp>
      <p:sp>
        <p:nvSpPr>
          <p:cNvPr id="28" name="object 10"/>
          <p:cNvSpPr txBox="1">
            <a:spLocks/>
          </p:cNvSpPr>
          <p:nvPr/>
        </p:nvSpPr>
        <p:spPr>
          <a:xfrm>
            <a:off x="1066800" y="8420100"/>
            <a:ext cx="16394262" cy="474489"/>
          </a:xfrm>
          <a:prstGeom prst="rect">
            <a:avLst/>
          </a:prstGeom>
        </p:spPr>
        <p:txBody>
          <a:bodyPr vert="horz" wrap="square" lIns="0" tIns="12700" rIns="0" bIns="0" rtlCol="0">
            <a:spAutoFit/>
          </a:bodyPr>
          <a:lstStyle/>
          <a:p>
            <a:pPr marL="0" marR="0" lvl="0" indent="0" defTabSz="914130" eaLnBrk="1" fontAlgn="auto" latinLnBrk="0" hangingPunct="1">
              <a:lnSpc>
                <a:spcPct val="100000"/>
              </a:lnSpc>
              <a:spcBef>
                <a:spcPts val="0"/>
              </a:spcBef>
              <a:spcAft>
                <a:spcPts val="0"/>
              </a:spcAft>
              <a:buClrTx/>
              <a:buSzTx/>
              <a:buFontTx/>
              <a:buNone/>
              <a:tabLst/>
              <a:defRPr/>
            </a:pPr>
            <a:r>
              <a:rPr kumimoji="0" lang="ru-RU" sz="3000" b="1" i="0" u="none" strike="noStrike" kern="0" cap="none" spc="0" normalizeH="0" baseline="0" noProof="0" dirty="0" smtClean="0">
                <a:ln>
                  <a:noFill/>
                </a:ln>
                <a:solidFill>
                  <a:srgbClr val="CF4520"/>
                </a:solidFill>
                <a:effectLst/>
                <a:uLnTx/>
                <a:uFillTx/>
                <a:latin typeface="Times New Roman" panose="02020603050405020304" pitchFamily="18" charset="0"/>
                <a:ea typeface="+mn-ea"/>
                <a:cs typeface="Times New Roman" panose="02020603050405020304" pitchFamily="18" charset="0"/>
              </a:rPr>
              <a:t>Показатель эффективности предоставления субсидии:</a:t>
            </a:r>
            <a:endParaRPr kumimoji="0" lang="ru-RU" sz="3000" b="1" i="0" u="none" strike="noStrike" kern="0" cap="none" spc="0" normalizeH="0" baseline="0" noProof="0" dirty="0">
              <a:ln>
                <a:noFill/>
              </a:ln>
              <a:solidFill>
                <a:srgbClr val="CF4520"/>
              </a:solidFill>
              <a:effectLst/>
              <a:uLnTx/>
              <a:uFillTx/>
              <a:latin typeface="Times New Roman" panose="02020603050405020304" pitchFamily="18" charset="0"/>
              <a:ea typeface="+mn-ea"/>
              <a:cs typeface="Times New Roman" panose="02020603050405020304" pitchFamily="18" charset="0"/>
            </a:endParaRPr>
          </a:p>
        </p:txBody>
      </p:sp>
      <p:sp>
        <p:nvSpPr>
          <p:cNvPr id="29" name="object 10"/>
          <p:cNvSpPr txBox="1">
            <a:spLocks/>
          </p:cNvSpPr>
          <p:nvPr/>
        </p:nvSpPr>
        <p:spPr>
          <a:xfrm>
            <a:off x="1066800" y="9105900"/>
            <a:ext cx="16394262" cy="916213"/>
          </a:xfrm>
          <a:prstGeom prst="rect">
            <a:avLst/>
          </a:prstGeom>
        </p:spPr>
        <p:txBody>
          <a:bodyPr vert="horz" wrap="square" lIns="0" tIns="12700" rIns="0" bIns="0" rtlCol="0">
            <a:spAutoFit/>
          </a:bodyPr>
          <a:lstStyle/>
          <a:p>
            <a:pPr algn="just" defTabSz="914130">
              <a:lnSpc>
                <a:spcPct val="75000"/>
              </a:lnSpc>
              <a:defRPr/>
            </a:pPr>
            <a:r>
              <a:rPr lang="ru-RU" sz="2600" dirty="0">
                <a:solidFill>
                  <a:srgbClr val="30527C"/>
                </a:solidFill>
                <a:latin typeface="Times New Roman" pitchFamily="18" charset="0"/>
                <a:cs typeface="Times New Roman" pitchFamily="18" charset="0"/>
              </a:rPr>
              <a:t>доля занятых по истечении 3 месяцев после завершения профессионального обучения и получения дополнительного профессионального образования из числа граждан, прошедших профессиональное обучение и получивших дополнительное профессиональное образование, не менее 85%</a:t>
            </a:r>
            <a:endParaRPr lang="en-US" sz="2600" dirty="0">
              <a:solidFill>
                <a:srgbClr val="30527C"/>
              </a:solidFill>
              <a:latin typeface="Times New Roman" pitchFamily="18" charset="0"/>
              <a:cs typeface="Times New Roman" pitchFamily="18" charset="0"/>
            </a:endParaRPr>
          </a:p>
        </p:txBody>
      </p:sp>
      <p:pic>
        <p:nvPicPr>
          <p:cNvPr id="32" name="object 5"/>
          <p:cNvPicPr/>
          <p:nvPr/>
        </p:nvPicPr>
        <p:blipFill>
          <a:blip r:embed="rId3" cstate="print"/>
          <a:stretch>
            <a:fillRect/>
          </a:stretch>
        </p:blipFill>
        <p:spPr>
          <a:xfrm>
            <a:off x="9906000" y="5753874"/>
            <a:ext cx="4876800" cy="4533126"/>
          </a:xfrm>
          <a:prstGeom prst="rect">
            <a:avLst/>
          </a:prstGeom>
        </p:spPr>
      </p:pic>
      <p:pic>
        <p:nvPicPr>
          <p:cNvPr id="33" name="object 5"/>
          <p:cNvPicPr/>
          <p:nvPr/>
        </p:nvPicPr>
        <p:blipFill>
          <a:blip r:embed="rId3" cstate="print"/>
          <a:stretch>
            <a:fillRect/>
          </a:stretch>
        </p:blipFill>
        <p:spPr>
          <a:xfrm>
            <a:off x="14249400" y="571500"/>
            <a:ext cx="4876800" cy="4533126"/>
          </a:xfrm>
          <a:prstGeom prst="rect">
            <a:avLst/>
          </a:prstGeom>
        </p:spPr>
      </p:pic>
      <p:pic>
        <p:nvPicPr>
          <p:cNvPr id="34" name="object 5"/>
          <p:cNvPicPr/>
          <p:nvPr/>
        </p:nvPicPr>
        <p:blipFill>
          <a:blip r:embed="rId3" cstate="print"/>
          <a:stretch>
            <a:fillRect/>
          </a:stretch>
        </p:blipFill>
        <p:spPr>
          <a:xfrm>
            <a:off x="14859000" y="6667500"/>
            <a:ext cx="4876800" cy="453312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0" y="0"/>
            <a:ext cx="14449424" cy="10248899"/>
          </a:xfrm>
          <a:prstGeom prst="rect">
            <a:avLst/>
          </a:prstGeom>
        </p:spPr>
      </p:pic>
      <p:pic>
        <p:nvPicPr>
          <p:cNvPr id="16" name="object 5"/>
          <p:cNvPicPr/>
          <p:nvPr/>
        </p:nvPicPr>
        <p:blipFill>
          <a:blip r:embed="rId4" cstate="print"/>
          <a:stretch>
            <a:fillRect/>
          </a:stretch>
        </p:blipFill>
        <p:spPr>
          <a:xfrm>
            <a:off x="-457200" y="-342900"/>
            <a:ext cx="4876800" cy="4533126"/>
          </a:xfrm>
          <a:prstGeom prst="rect">
            <a:avLst/>
          </a:prstGeom>
        </p:spPr>
      </p:pic>
      <p:sp>
        <p:nvSpPr>
          <p:cNvPr id="5" name="object 10"/>
          <p:cNvSpPr txBox="1">
            <a:spLocks noGrp="1"/>
          </p:cNvSpPr>
          <p:nvPr>
            <p:ph type="body" idx="1"/>
          </p:nvPr>
        </p:nvSpPr>
        <p:spPr>
          <a:xfrm>
            <a:off x="914400" y="800100"/>
            <a:ext cx="16622862" cy="566822"/>
          </a:xfrm>
          <a:prstGeom prst="rect">
            <a:avLst/>
          </a:prstGeom>
        </p:spPr>
        <p:txBody>
          <a:bodyPr vert="horz" wrap="square" lIns="0" tIns="12700" rIns="0" bIns="0" rtlCol="0">
            <a:spAutoFit/>
          </a:bodyPr>
          <a:lstStyle/>
          <a:p>
            <a:pPr algn="ctr" defTabSz="914130">
              <a:defRPr/>
            </a:pPr>
            <a:r>
              <a:rPr lang="ru-RU" sz="3600" dirty="0" smtClean="0">
                <a:solidFill>
                  <a:srgbClr val="30527C"/>
                </a:solidFill>
                <a:latin typeface="Times New Roman" panose="02020603050405020304" pitchFamily="18" charset="0"/>
                <a:cs typeface="Times New Roman" panose="02020603050405020304" pitchFamily="18" charset="0"/>
              </a:rPr>
              <a:t>Условия предоставления субсидии работодателю</a:t>
            </a:r>
            <a:endParaRPr lang="ru-RU" sz="3600" dirty="0">
              <a:solidFill>
                <a:srgbClr val="30527C"/>
              </a:solidFill>
              <a:latin typeface="Times New Roman" panose="02020603050405020304" pitchFamily="18" charset="0"/>
              <a:cs typeface="Times New Roman" panose="02020603050405020304" pitchFamily="18" charset="0"/>
            </a:endParaRPr>
          </a:p>
        </p:txBody>
      </p:sp>
      <p:pic>
        <p:nvPicPr>
          <p:cNvPr id="7" name="object 13"/>
          <p:cNvPicPr/>
          <p:nvPr/>
        </p:nvPicPr>
        <p:blipFill>
          <a:blip r:embed="rId5" cstate="print"/>
          <a:stretch>
            <a:fillRect/>
          </a:stretch>
        </p:blipFill>
        <p:spPr>
          <a:xfrm>
            <a:off x="15697200" y="1"/>
            <a:ext cx="2590798" cy="1409699"/>
          </a:xfrm>
          <a:prstGeom prst="rect">
            <a:avLst/>
          </a:prstGeom>
        </p:spPr>
      </p:pic>
      <p:grpSp>
        <p:nvGrpSpPr>
          <p:cNvPr id="32" name="Группа 31"/>
          <p:cNvGrpSpPr/>
          <p:nvPr/>
        </p:nvGrpSpPr>
        <p:grpSpPr>
          <a:xfrm>
            <a:off x="1143000" y="1562100"/>
            <a:ext cx="609600" cy="609600"/>
            <a:chOff x="1143000" y="1562100"/>
            <a:chExt cx="609600" cy="609600"/>
          </a:xfrm>
        </p:grpSpPr>
        <p:sp>
          <p:nvSpPr>
            <p:cNvPr id="8" name="Скругленный прямоугольник 7"/>
            <p:cNvSpPr/>
            <p:nvPr/>
          </p:nvSpPr>
          <p:spPr>
            <a:xfrm>
              <a:off x="1143000" y="1562100"/>
              <a:ext cx="609600" cy="609600"/>
            </a:xfrm>
            <a:prstGeom prst="roundRect">
              <a:avLst/>
            </a:prstGeom>
            <a:solidFill>
              <a:srgbClr val="CF4520"/>
            </a:solidFill>
            <a:ln>
              <a:solidFill>
                <a:srgbClr val="CF4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descr="BASIC White-30.png"/>
            <p:cNvPicPr>
              <a:picLocks noChangeAspect="1"/>
            </p:cNvPicPr>
            <p:nvPr/>
          </p:nvPicPr>
          <p:blipFill>
            <a:blip r:embed="rId6" cstate="print">
              <a:duotone>
                <a:schemeClr val="bg2">
                  <a:shade val="45000"/>
                  <a:satMod val="135000"/>
                </a:schemeClr>
                <a:prstClr val="white"/>
              </a:duotone>
              <a:lum bright="35000"/>
            </a:blip>
            <a:stretch>
              <a:fillRect/>
            </a:stretch>
          </p:blipFill>
          <p:spPr>
            <a:xfrm>
              <a:off x="1219200" y="1638300"/>
              <a:ext cx="419698" cy="357190"/>
            </a:xfrm>
            <a:prstGeom prst="rect">
              <a:avLst/>
            </a:prstGeom>
          </p:spPr>
        </p:pic>
      </p:grpSp>
      <p:sp>
        <p:nvSpPr>
          <p:cNvPr id="34" name="object 10"/>
          <p:cNvSpPr txBox="1">
            <a:spLocks/>
          </p:cNvSpPr>
          <p:nvPr/>
        </p:nvSpPr>
        <p:spPr>
          <a:xfrm>
            <a:off x="1981200" y="1638300"/>
            <a:ext cx="16089462" cy="292709"/>
          </a:xfrm>
          <a:prstGeom prst="rect">
            <a:avLst/>
          </a:prstGeom>
        </p:spPr>
        <p:txBody>
          <a:bodyPr vert="horz" wrap="square" lIns="0" tIns="12700" rIns="0" bIns="0" rtlCol="0">
            <a:spAutoFit/>
          </a:bodyPr>
          <a:lstStyle/>
          <a:p>
            <a:pPr algn="just" defTabSz="914130">
              <a:lnSpc>
                <a:spcPct val="75000"/>
              </a:lnSpc>
              <a:defRPr/>
            </a:pPr>
            <a:r>
              <a:rPr lang="ru-RU" sz="2400" b="1" dirty="0" smtClean="0">
                <a:solidFill>
                  <a:srgbClr val="30527C"/>
                </a:solidFill>
                <a:latin typeface="Times New Roman" pitchFamily="18" charset="0"/>
                <a:cs typeface="Times New Roman" pitchFamily="18" charset="0"/>
              </a:rPr>
              <a:t>Организация осуществляет деятельность на территории Ростовской области</a:t>
            </a:r>
            <a:endParaRPr lang="en-US" sz="2400" b="1" dirty="0">
              <a:solidFill>
                <a:srgbClr val="30527C"/>
              </a:solidFill>
              <a:latin typeface="Times New Roman" pitchFamily="18" charset="0"/>
              <a:cs typeface="Times New Roman" pitchFamily="18" charset="0"/>
            </a:endParaRPr>
          </a:p>
        </p:txBody>
      </p:sp>
      <p:sp>
        <p:nvSpPr>
          <p:cNvPr id="35" name="object 10"/>
          <p:cNvSpPr txBox="1">
            <a:spLocks/>
          </p:cNvSpPr>
          <p:nvPr/>
        </p:nvSpPr>
        <p:spPr>
          <a:xfrm>
            <a:off x="1981200" y="2476500"/>
            <a:ext cx="16089462" cy="751488"/>
          </a:xfrm>
          <a:prstGeom prst="rect">
            <a:avLst/>
          </a:prstGeom>
        </p:spPr>
        <p:txBody>
          <a:bodyPr vert="horz" wrap="square" lIns="0" tIns="12700" rIns="0" bIns="0" rtlCol="0">
            <a:spAutoFit/>
          </a:bodyPr>
          <a:lstStyle/>
          <a:p>
            <a:r>
              <a:rPr lang="ru-RU" sz="2400" b="1" dirty="0" smtClean="0">
                <a:solidFill>
                  <a:srgbClr val="30527C"/>
                </a:solidFill>
                <a:latin typeface="Times New Roman" pitchFamily="18" charset="0"/>
                <a:ea typeface="Verdana" pitchFamily="34" charset="0"/>
                <a:cs typeface="Times New Roman" pitchFamily="18" charset="0"/>
              </a:rPr>
              <a:t>Не находится в процессе реорганизации, ликвидации, введении процедуры банкротства, а также приостановления деятельности</a:t>
            </a:r>
            <a:endParaRPr lang="ru-RU" sz="2400" b="1" dirty="0">
              <a:solidFill>
                <a:srgbClr val="30527C"/>
              </a:solidFill>
              <a:latin typeface="Times New Roman" pitchFamily="18" charset="0"/>
              <a:ea typeface="Verdana" pitchFamily="34" charset="0"/>
              <a:cs typeface="Times New Roman" pitchFamily="18" charset="0"/>
            </a:endParaRPr>
          </a:p>
        </p:txBody>
      </p:sp>
      <p:sp>
        <p:nvSpPr>
          <p:cNvPr id="37" name="object 10"/>
          <p:cNvSpPr txBox="1">
            <a:spLocks/>
          </p:cNvSpPr>
          <p:nvPr/>
        </p:nvSpPr>
        <p:spPr>
          <a:xfrm>
            <a:off x="2057400" y="4229100"/>
            <a:ext cx="16013262" cy="1120820"/>
          </a:xfrm>
          <a:prstGeom prst="rect">
            <a:avLst/>
          </a:prstGeom>
        </p:spPr>
        <p:txBody>
          <a:bodyPr vert="horz" wrap="square" lIns="0" tIns="12700" rIns="0" bIns="0" rtlCol="0">
            <a:spAutoFit/>
          </a:bodyPr>
          <a:lstStyle/>
          <a:p>
            <a:r>
              <a:rPr lang="ru-RU" sz="2400" b="1" kern="0" dirty="0">
                <a:solidFill>
                  <a:srgbClr val="30527C"/>
                </a:solidFill>
                <a:latin typeface="Times New Roman" panose="02020603050405020304" pitchFamily="18" charset="0"/>
                <a:cs typeface="Times New Roman" panose="02020603050405020304" pitchFamily="18" charset="0"/>
              </a:rPr>
              <a:t>Н</a:t>
            </a:r>
            <a:r>
              <a:rPr lang="ru-RU" sz="2400" b="1" kern="0" dirty="0" smtClean="0">
                <a:solidFill>
                  <a:srgbClr val="30527C"/>
                </a:solidFill>
                <a:latin typeface="Times New Roman" panose="02020603050405020304" pitchFamily="18" charset="0"/>
                <a:cs typeface="Times New Roman" panose="02020603050405020304" pitchFamily="18" charset="0"/>
              </a:rPr>
              <a:t>е имеет неисполненную обязанность по уплате налогов, сборов, страховых взносов, пеней, штрафов, процентов, подлежащих уплате в соответствии с законодательством Российской Федерации о налогах и сборах, превышающую 300 тыс. рублей</a:t>
            </a:r>
            <a:endParaRPr lang="ru-RU" sz="2400" b="1" dirty="0">
              <a:solidFill>
                <a:srgbClr val="30527C"/>
              </a:solidFill>
              <a:latin typeface="Times New Roman" pitchFamily="18" charset="0"/>
              <a:ea typeface="Verdana" pitchFamily="34" charset="0"/>
              <a:cs typeface="Times New Roman" pitchFamily="18" charset="0"/>
            </a:endParaRPr>
          </a:p>
        </p:txBody>
      </p:sp>
      <p:sp>
        <p:nvSpPr>
          <p:cNvPr id="38" name="object 10"/>
          <p:cNvSpPr txBox="1">
            <a:spLocks/>
          </p:cNvSpPr>
          <p:nvPr/>
        </p:nvSpPr>
        <p:spPr>
          <a:xfrm>
            <a:off x="1981200" y="5676900"/>
            <a:ext cx="16013262" cy="751488"/>
          </a:xfrm>
          <a:prstGeom prst="rect">
            <a:avLst/>
          </a:prstGeom>
        </p:spPr>
        <p:txBody>
          <a:bodyPr vert="horz" wrap="square" lIns="0" tIns="12700" rIns="0" bIns="0" rtlCol="0">
            <a:spAutoFit/>
          </a:bodyPr>
          <a:lstStyle/>
          <a:p>
            <a:r>
              <a:rPr lang="ru-RU" sz="2400" b="1" kern="0" dirty="0" smtClean="0">
                <a:solidFill>
                  <a:srgbClr val="30527C"/>
                </a:solidFill>
                <a:latin typeface="Times New Roman" panose="02020603050405020304" pitchFamily="18" charset="0"/>
                <a:cs typeface="Times New Roman" panose="02020603050405020304" pitchFamily="18" charset="0"/>
              </a:rPr>
              <a:t>Не является иностранным юридическим лицом, а также российским юридическим лицом, в уставном капитале которого доля участия иностранных юридических лиц превышает 50%</a:t>
            </a:r>
            <a:endParaRPr lang="ru-RU" sz="2400" b="1" dirty="0">
              <a:solidFill>
                <a:srgbClr val="30527C"/>
              </a:solidFill>
              <a:latin typeface="Times New Roman" pitchFamily="18" charset="0"/>
              <a:ea typeface="Verdana" pitchFamily="34" charset="0"/>
              <a:cs typeface="Times New Roman" pitchFamily="18" charset="0"/>
            </a:endParaRPr>
          </a:p>
        </p:txBody>
      </p:sp>
      <p:sp>
        <p:nvSpPr>
          <p:cNvPr id="39" name="object 10"/>
          <p:cNvSpPr txBox="1">
            <a:spLocks/>
          </p:cNvSpPr>
          <p:nvPr/>
        </p:nvSpPr>
        <p:spPr>
          <a:xfrm>
            <a:off x="1981200" y="6667500"/>
            <a:ext cx="16089462" cy="751488"/>
          </a:xfrm>
          <a:prstGeom prst="rect">
            <a:avLst/>
          </a:prstGeom>
        </p:spPr>
        <p:txBody>
          <a:bodyPr vert="horz" wrap="square" lIns="0" tIns="12700" rIns="0" bIns="0" rtlCol="0">
            <a:spAutoFit/>
          </a:bodyPr>
          <a:lstStyle/>
          <a:p>
            <a:r>
              <a:rPr lang="ru-RU" sz="2400" b="1" kern="0" dirty="0" smtClean="0">
                <a:solidFill>
                  <a:srgbClr val="30527C"/>
                </a:solidFill>
                <a:latin typeface="Times New Roman" panose="02020603050405020304" pitchFamily="18" charset="0"/>
                <a:cs typeface="Times New Roman" panose="02020603050405020304" pitchFamily="18" charset="0"/>
              </a:rPr>
              <a:t>Не получает средства из областного бюджета Ростовской области на обучение работников, находящихся под риском увольнения</a:t>
            </a:r>
            <a:endParaRPr lang="ru-RU" sz="2400" b="1" dirty="0">
              <a:solidFill>
                <a:srgbClr val="30527C"/>
              </a:solidFill>
              <a:latin typeface="Times New Roman" pitchFamily="18" charset="0"/>
              <a:ea typeface="Verdana" pitchFamily="34" charset="0"/>
              <a:cs typeface="Times New Roman" pitchFamily="18" charset="0"/>
            </a:endParaRPr>
          </a:p>
        </p:txBody>
      </p:sp>
      <p:sp>
        <p:nvSpPr>
          <p:cNvPr id="40" name="object 10"/>
          <p:cNvSpPr txBox="1">
            <a:spLocks/>
          </p:cNvSpPr>
          <p:nvPr/>
        </p:nvSpPr>
        <p:spPr>
          <a:xfrm>
            <a:off x="1981200" y="7505700"/>
            <a:ext cx="16089462" cy="1120820"/>
          </a:xfrm>
          <a:prstGeom prst="rect">
            <a:avLst/>
          </a:prstGeom>
        </p:spPr>
        <p:txBody>
          <a:bodyPr vert="horz" wrap="square" lIns="0" tIns="12700" rIns="0" bIns="0" rtlCol="0">
            <a:spAutoFit/>
          </a:bodyPr>
          <a:lstStyle/>
          <a:p>
            <a:r>
              <a:rPr lang="ru-RU" sz="2400" b="1" kern="0" dirty="0">
                <a:solidFill>
                  <a:srgbClr val="30527C"/>
                </a:solidFill>
                <a:latin typeface="Times New Roman" panose="02020603050405020304" pitchFamily="18" charset="0"/>
                <a:cs typeface="Times New Roman" panose="02020603050405020304" pitchFamily="18" charset="0"/>
              </a:rPr>
              <a:t>Н</a:t>
            </a:r>
            <a:r>
              <a:rPr lang="ru-RU" sz="2400" b="1" kern="0" dirty="0" smtClean="0">
                <a:solidFill>
                  <a:srgbClr val="30527C"/>
                </a:solidFill>
                <a:latin typeface="Times New Roman" panose="02020603050405020304" pitchFamily="18" charset="0"/>
                <a:cs typeface="Times New Roman" panose="02020603050405020304" pitchFamily="18" charset="0"/>
              </a:rPr>
              <a:t>е находится в реестре недобросовестных поставщиков (подрядчиков, исполнителей) в связи с отказом от исполнения заключенных государственных (муниципальных) контрактов по причине введения политических или экономических санкций иностранными государствами</a:t>
            </a:r>
            <a:endParaRPr lang="ru-RU" sz="2400" b="1" dirty="0">
              <a:solidFill>
                <a:srgbClr val="30527C"/>
              </a:solidFill>
              <a:latin typeface="Times New Roman" pitchFamily="18" charset="0"/>
              <a:ea typeface="Verdana" pitchFamily="34" charset="0"/>
              <a:cs typeface="Times New Roman" pitchFamily="18" charset="0"/>
            </a:endParaRPr>
          </a:p>
        </p:txBody>
      </p:sp>
      <p:sp>
        <p:nvSpPr>
          <p:cNvPr id="41" name="object 10"/>
          <p:cNvSpPr txBox="1">
            <a:spLocks/>
          </p:cNvSpPr>
          <p:nvPr/>
        </p:nvSpPr>
        <p:spPr>
          <a:xfrm>
            <a:off x="1981200" y="8801100"/>
            <a:ext cx="16013262" cy="1120820"/>
          </a:xfrm>
          <a:prstGeom prst="rect">
            <a:avLst/>
          </a:prstGeom>
        </p:spPr>
        <p:txBody>
          <a:bodyPr vert="horz" wrap="square" lIns="0" tIns="12700" rIns="0" bIns="0" rtlCol="0">
            <a:spAutoFit/>
          </a:bodyPr>
          <a:lstStyle/>
          <a:p>
            <a:r>
              <a:rPr lang="ru-RU" sz="2400" b="1" kern="0" dirty="0">
                <a:solidFill>
                  <a:srgbClr val="30527C"/>
                </a:solidFill>
                <a:latin typeface="Times New Roman" panose="02020603050405020304" pitchFamily="18" charset="0"/>
                <a:cs typeface="Times New Roman" panose="02020603050405020304" pitchFamily="18" charset="0"/>
              </a:rPr>
              <a:t>Н</a:t>
            </a:r>
            <a:r>
              <a:rPr lang="ru-RU" sz="2400" b="1" kern="0" dirty="0" smtClean="0">
                <a:solidFill>
                  <a:srgbClr val="30527C"/>
                </a:solidFill>
                <a:latin typeface="Times New Roman" panose="02020603050405020304" pitchFamily="18" charset="0"/>
                <a:cs typeface="Times New Roman" panose="02020603050405020304" pitchFamily="18" charset="0"/>
              </a:rPr>
              <a:t>е находится в реестре дисквалифицированных лиц со сведениями о дисквалифицированных руководителе, членах коллегиального исполнительного органа, лице, исполняющем функции единоличного исполнительного органа, или главном бухгалтере</a:t>
            </a:r>
            <a:endParaRPr lang="ru-RU" sz="2400" b="1" dirty="0">
              <a:solidFill>
                <a:srgbClr val="30527C"/>
              </a:solidFill>
              <a:latin typeface="Times New Roman" pitchFamily="18" charset="0"/>
              <a:ea typeface="Verdana" pitchFamily="34" charset="0"/>
              <a:cs typeface="Times New Roman" pitchFamily="18" charset="0"/>
            </a:endParaRPr>
          </a:p>
        </p:txBody>
      </p:sp>
      <p:sp>
        <p:nvSpPr>
          <p:cNvPr id="42" name="object 10"/>
          <p:cNvSpPr txBox="1">
            <a:spLocks/>
          </p:cNvSpPr>
          <p:nvPr/>
        </p:nvSpPr>
        <p:spPr>
          <a:xfrm>
            <a:off x="2057400" y="3467100"/>
            <a:ext cx="16013262" cy="382156"/>
          </a:xfrm>
          <a:prstGeom prst="rect">
            <a:avLst/>
          </a:prstGeom>
        </p:spPr>
        <p:txBody>
          <a:bodyPr vert="horz" wrap="square" lIns="0" tIns="12700" rIns="0" bIns="0" rtlCol="0">
            <a:spAutoFit/>
          </a:bodyPr>
          <a:lstStyle/>
          <a:p>
            <a:r>
              <a:rPr lang="ru-RU" sz="2400" b="1" dirty="0" smtClean="0">
                <a:solidFill>
                  <a:srgbClr val="30527C"/>
                </a:solidFill>
                <a:latin typeface="Times New Roman" pitchFamily="18" charset="0"/>
                <a:ea typeface="Verdana" pitchFamily="34" charset="0"/>
                <a:cs typeface="Times New Roman" pitchFamily="18" charset="0"/>
              </a:rPr>
              <a:t>Не </a:t>
            </a:r>
            <a:r>
              <a:rPr lang="ru-RU" sz="2400" b="1" kern="0" dirty="0" smtClean="0">
                <a:solidFill>
                  <a:srgbClr val="30527C"/>
                </a:solidFill>
                <a:latin typeface="Times New Roman" panose="02020603050405020304" pitchFamily="18" charset="0"/>
                <a:cs typeface="Times New Roman" panose="02020603050405020304" pitchFamily="18" charset="0"/>
              </a:rPr>
              <a:t>имеет просроченную задолженность по заработной плате</a:t>
            </a:r>
            <a:endParaRPr lang="ru-RU" sz="2400" b="1" dirty="0">
              <a:solidFill>
                <a:srgbClr val="30527C"/>
              </a:solidFill>
              <a:latin typeface="Times New Roman" pitchFamily="18" charset="0"/>
              <a:ea typeface="Verdana" pitchFamily="34" charset="0"/>
              <a:cs typeface="Times New Roman" pitchFamily="18" charset="0"/>
            </a:endParaRPr>
          </a:p>
        </p:txBody>
      </p:sp>
      <p:grpSp>
        <p:nvGrpSpPr>
          <p:cNvPr id="60" name="Группа 59"/>
          <p:cNvGrpSpPr/>
          <p:nvPr/>
        </p:nvGrpSpPr>
        <p:grpSpPr>
          <a:xfrm>
            <a:off x="1752600" y="1866900"/>
            <a:ext cx="16230600" cy="228600"/>
            <a:chOff x="1752600" y="1866900"/>
            <a:chExt cx="12496800" cy="230188"/>
          </a:xfrm>
        </p:grpSpPr>
        <p:cxnSp>
          <p:nvCxnSpPr>
            <p:cNvPr id="53" name="Прямая соединительная линия 52"/>
            <p:cNvCxnSpPr/>
            <p:nvPr/>
          </p:nvCxnSpPr>
          <p:spPr>
            <a:xfrm flipV="1">
              <a:off x="1752600" y="1866900"/>
              <a:ext cx="152400" cy="6045"/>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rot="5400000">
              <a:off x="1790700" y="1981200"/>
              <a:ext cx="2286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1905000" y="2095500"/>
              <a:ext cx="61722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8077200" y="2095500"/>
              <a:ext cx="6172200" cy="1588"/>
            </a:xfrm>
            <a:prstGeom prst="line">
              <a:avLst/>
            </a:prstGeom>
            <a:ln>
              <a:solidFill>
                <a:srgbClr val="CF4520"/>
              </a:solidFill>
              <a:prstDash val="lgDashDotDot"/>
            </a:ln>
          </p:spPr>
          <p:style>
            <a:lnRef idx="1">
              <a:schemeClr val="accent1"/>
            </a:lnRef>
            <a:fillRef idx="0">
              <a:schemeClr val="accent1"/>
            </a:fillRef>
            <a:effectRef idx="0">
              <a:schemeClr val="accent1"/>
            </a:effectRef>
            <a:fontRef idx="minor">
              <a:schemeClr val="tx1"/>
            </a:fontRef>
          </p:style>
        </p:cxnSp>
      </p:grpSp>
      <p:grpSp>
        <p:nvGrpSpPr>
          <p:cNvPr id="80" name="Группа 79"/>
          <p:cNvGrpSpPr/>
          <p:nvPr/>
        </p:nvGrpSpPr>
        <p:grpSpPr>
          <a:xfrm>
            <a:off x="1752600" y="2857500"/>
            <a:ext cx="16230600" cy="458788"/>
            <a:chOff x="1752600" y="2857500"/>
            <a:chExt cx="16230600" cy="458788"/>
          </a:xfrm>
        </p:grpSpPr>
        <p:cxnSp>
          <p:nvCxnSpPr>
            <p:cNvPr id="62" name="Прямая соединительная линия 61"/>
            <p:cNvCxnSpPr/>
            <p:nvPr/>
          </p:nvCxnSpPr>
          <p:spPr>
            <a:xfrm flipV="1">
              <a:off x="1752600" y="2857500"/>
              <a:ext cx="152400" cy="6045"/>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rot="5400000">
              <a:off x="1677194" y="3085306"/>
              <a:ext cx="4572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1905000" y="3314700"/>
              <a:ext cx="61722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8077200" y="3314700"/>
              <a:ext cx="9906000" cy="1588"/>
            </a:xfrm>
            <a:prstGeom prst="line">
              <a:avLst/>
            </a:prstGeom>
            <a:ln>
              <a:solidFill>
                <a:srgbClr val="CF4520"/>
              </a:solidFill>
              <a:prstDash val="lgDashDotDot"/>
            </a:ln>
          </p:spPr>
          <p:style>
            <a:lnRef idx="1">
              <a:schemeClr val="accent1"/>
            </a:lnRef>
            <a:fillRef idx="0">
              <a:schemeClr val="accent1"/>
            </a:fillRef>
            <a:effectRef idx="0">
              <a:schemeClr val="accent1"/>
            </a:effectRef>
            <a:fontRef idx="minor">
              <a:schemeClr val="tx1"/>
            </a:fontRef>
          </p:style>
        </p:cxnSp>
      </p:grpSp>
      <p:grpSp>
        <p:nvGrpSpPr>
          <p:cNvPr id="69" name="Группа 68"/>
          <p:cNvGrpSpPr/>
          <p:nvPr/>
        </p:nvGrpSpPr>
        <p:grpSpPr>
          <a:xfrm>
            <a:off x="1752600" y="3695700"/>
            <a:ext cx="16230600" cy="228600"/>
            <a:chOff x="1752600" y="1866900"/>
            <a:chExt cx="12496800" cy="230188"/>
          </a:xfrm>
        </p:grpSpPr>
        <p:cxnSp>
          <p:nvCxnSpPr>
            <p:cNvPr id="70" name="Прямая соединительная линия 69"/>
            <p:cNvCxnSpPr/>
            <p:nvPr/>
          </p:nvCxnSpPr>
          <p:spPr>
            <a:xfrm flipV="1">
              <a:off x="1752600" y="1866900"/>
              <a:ext cx="152400" cy="6045"/>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rot="5400000">
              <a:off x="1790700" y="1981200"/>
              <a:ext cx="2286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1905000" y="2095500"/>
              <a:ext cx="61722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8077200" y="2095500"/>
              <a:ext cx="6172200" cy="1588"/>
            </a:xfrm>
            <a:prstGeom prst="line">
              <a:avLst/>
            </a:prstGeom>
            <a:ln>
              <a:solidFill>
                <a:srgbClr val="CF4520"/>
              </a:solidFill>
              <a:prstDash val="lgDashDotDot"/>
            </a:ln>
          </p:spPr>
          <p:style>
            <a:lnRef idx="1">
              <a:schemeClr val="accent1"/>
            </a:lnRef>
            <a:fillRef idx="0">
              <a:schemeClr val="accent1"/>
            </a:fillRef>
            <a:effectRef idx="0">
              <a:schemeClr val="accent1"/>
            </a:effectRef>
            <a:fontRef idx="minor">
              <a:schemeClr val="tx1"/>
            </a:fontRef>
          </p:style>
        </p:cxnSp>
      </p:grpSp>
      <p:cxnSp>
        <p:nvCxnSpPr>
          <p:cNvPr id="75" name="Прямая соединительная линия 74"/>
          <p:cNvCxnSpPr/>
          <p:nvPr/>
        </p:nvCxnSpPr>
        <p:spPr>
          <a:xfrm flipV="1">
            <a:off x="1752600" y="4572000"/>
            <a:ext cx="152400" cy="6045"/>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rot="5400000">
            <a:off x="1429544" y="5047456"/>
            <a:ext cx="9525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1905000" y="5524500"/>
            <a:ext cx="61722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8001000" y="5524500"/>
            <a:ext cx="9906000" cy="1588"/>
          </a:xfrm>
          <a:prstGeom prst="line">
            <a:avLst/>
          </a:prstGeom>
          <a:ln>
            <a:solidFill>
              <a:srgbClr val="CF4520"/>
            </a:solidFill>
            <a:prstDash val="lgDashDotDot"/>
          </a:ln>
        </p:spPr>
        <p:style>
          <a:lnRef idx="1">
            <a:schemeClr val="accent1"/>
          </a:lnRef>
          <a:fillRef idx="0">
            <a:schemeClr val="accent1"/>
          </a:fillRef>
          <a:effectRef idx="0">
            <a:schemeClr val="accent1"/>
          </a:effectRef>
          <a:fontRef idx="minor">
            <a:schemeClr val="tx1"/>
          </a:fontRef>
        </p:style>
      </p:cxnSp>
      <p:grpSp>
        <p:nvGrpSpPr>
          <p:cNvPr id="81" name="Группа 80"/>
          <p:cNvGrpSpPr/>
          <p:nvPr/>
        </p:nvGrpSpPr>
        <p:grpSpPr>
          <a:xfrm>
            <a:off x="1752600" y="6057900"/>
            <a:ext cx="16230600" cy="458788"/>
            <a:chOff x="1752600" y="2857500"/>
            <a:chExt cx="16230600" cy="458788"/>
          </a:xfrm>
        </p:grpSpPr>
        <p:cxnSp>
          <p:nvCxnSpPr>
            <p:cNvPr id="82" name="Прямая соединительная линия 81"/>
            <p:cNvCxnSpPr/>
            <p:nvPr/>
          </p:nvCxnSpPr>
          <p:spPr>
            <a:xfrm flipV="1">
              <a:off x="1752600" y="2857500"/>
              <a:ext cx="152400" cy="6045"/>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rot="5400000">
              <a:off x="1677194" y="3085306"/>
              <a:ext cx="4572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1905000" y="3314700"/>
              <a:ext cx="61722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8077200" y="3314700"/>
              <a:ext cx="9906000" cy="1588"/>
            </a:xfrm>
            <a:prstGeom prst="line">
              <a:avLst/>
            </a:prstGeom>
            <a:ln>
              <a:solidFill>
                <a:srgbClr val="CF4520"/>
              </a:solidFill>
              <a:prstDash val="lgDashDotDot"/>
            </a:ln>
          </p:spPr>
          <p:style>
            <a:lnRef idx="1">
              <a:schemeClr val="accent1"/>
            </a:lnRef>
            <a:fillRef idx="0">
              <a:schemeClr val="accent1"/>
            </a:fillRef>
            <a:effectRef idx="0">
              <a:schemeClr val="accent1"/>
            </a:effectRef>
            <a:fontRef idx="minor">
              <a:schemeClr val="tx1"/>
            </a:fontRef>
          </p:style>
        </p:cxnSp>
      </p:grpSp>
      <p:grpSp>
        <p:nvGrpSpPr>
          <p:cNvPr id="86" name="Группа 85"/>
          <p:cNvGrpSpPr/>
          <p:nvPr/>
        </p:nvGrpSpPr>
        <p:grpSpPr>
          <a:xfrm>
            <a:off x="1752600" y="6972300"/>
            <a:ext cx="16230600" cy="458788"/>
            <a:chOff x="1752600" y="2857500"/>
            <a:chExt cx="16230600" cy="458788"/>
          </a:xfrm>
        </p:grpSpPr>
        <p:cxnSp>
          <p:nvCxnSpPr>
            <p:cNvPr id="87" name="Прямая соединительная линия 86"/>
            <p:cNvCxnSpPr/>
            <p:nvPr/>
          </p:nvCxnSpPr>
          <p:spPr>
            <a:xfrm flipV="1">
              <a:off x="1752600" y="2857500"/>
              <a:ext cx="152400" cy="6045"/>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rot="5400000">
              <a:off x="1677194" y="3085306"/>
              <a:ext cx="4572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1905000" y="3314700"/>
              <a:ext cx="61722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a:off x="8077200" y="3314700"/>
              <a:ext cx="9906000" cy="1588"/>
            </a:xfrm>
            <a:prstGeom prst="line">
              <a:avLst/>
            </a:prstGeom>
            <a:ln>
              <a:solidFill>
                <a:srgbClr val="CF4520"/>
              </a:solidFill>
              <a:prstDash val="lgDashDotDot"/>
            </a:ln>
          </p:spPr>
          <p:style>
            <a:lnRef idx="1">
              <a:schemeClr val="accent1"/>
            </a:lnRef>
            <a:fillRef idx="0">
              <a:schemeClr val="accent1"/>
            </a:fillRef>
            <a:effectRef idx="0">
              <a:schemeClr val="accent1"/>
            </a:effectRef>
            <a:fontRef idx="minor">
              <a:schemeClr val="tx1"/>
            </a:fontRef>
          </p:style>
        </p:cxnSp>
      </p:grpSp>
      <p:cxnSp>
        <p:nvCxnSpPr>
          <p:cNvPr id="91" name="Прямая соединительная линия 90"/>
          <p:cNvCxnSpPr/>
          <p:nvPr/>
        </p:nvCxnSpPr>
        <p:spPr>
          <a:xfrm flipV="1">
            <a:off x="1752600" y="8115300"/>
            <a:ext cx="152400" cy="6045"/>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rot="5400000">
            <a:off x="1600994" y="8419306"/>
            <a:ext cx="6096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1905000" y="8724900"/>
            <a:ext cx="61722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8001000" y="8724900"/>
            <a:ext cx="9906000" cy="1588"/>
          </a:xfrm>
          <a:prstGeom prst="line">
            <a:avLst/>
          </a:prstGeom>
          <a:ln>
            <a:solidFill>
              <a:srgbClr val="CF4520"/>
            </a:solidFill>
            <a:prstDash val="lgDashDotDot"/>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flipV="1">
            <a:off x="1752600" y="9486900"/>
            <a:ext cx="152400" cy="6045"/>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rot="5400000">
            <a:off x="1639094" y="9752806"/>
            <a:ext cx="5334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1905000" y="10020300"/>
            <a:ext cx="6172200" cy="1588"/>
          </a:xfrm>
          <a:prstGeom prst="line">
            <a:avLst/>
          </a:prstGeom>
          <a:ln>
            <a:solidFill>
              <a:srgbClr val="CF4520"/>
            </a:solidFill>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a:off x="8001000" y="10096500"/>
            <a:ext cx="9906000" cy="1588"/>
          </a:xfrm>
          <a:prstGeom prst="line">
            <a:avLst/>
          </a:prstGeom>
          <a:ln>
            <a:solidFill>
              <a:srgbClr val="CF4520"/>
            </a:solidFill>
            <a:prstDash val="lgDashDotDot"/>
          </a:ln>
        </p:spPr>
        <p:style>
          <a:lnRef idx="1">
            <a:schemeClr val="accent1"/>
          </a:lnRef>
          <a:fillRef idx="0">
            <a:schemeClr val="accent1"/>
          </a:fillRef>
          <a:effectRef idx="0">
            <a:schemeClr val="accent1"/>
          </a:effectRef>
          <a:fontRef idx="minor">
            <a:schemeClr val="tx1"/>
          </a:fontRef>
        </p:style>
      </p:cxnSp>
      <p:grpSp>
        <p:nvGrpSpPr>
          <p:cNvPr id="108" name="Группа 107"/>
          <p:cNvGrpSpPr/>
          <p:nvPr/>
        </p:nvGrpSpPr>
        <p:grpSpPr>
          <a:xfrm>
            <a:off x="1143000" y="2552700"/>
            <a:ext cx="609600" cy="609600"/>
            <a:chOff x="1143000" y="2552700"/>
            <a:chExt cx="609600" cy="609600"/>
          </a:xfrm>
        </p:grpSpPr>
        <p:sp>
          <p:nvSpPr>
            <p:cNvPr id="25" name="Скругленный прямоугольник 24"/>
            <p:cNvSpPr/>
            <p:nvPr/>
          </p:nvSpPr>
          <p:spPr>
            <a:xfrm>
              <a:off x="1143000" y="2552700"/>
              <a:ext cx="609600" cy="609600"/>
            </a:xfrm>
            <a:prstGeom prst="roundRect">
              <a:avLst/>
            </a:prstGeom>
            <a:solidFill>
              <a:srgbClr val="CF4520"/>
            </a:solidFill>
            <a:ln>
              <a:solidFill>
                <a:srgbClr val="CF4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1" name="Рисунок 100" descr="BANKING AND FINANCE White-01.png"/>
            <p:cNvPicPr>
              <a:picLocks noChangeAspect="1"/>
            </p:cNvPicPr>
            <p:nvPr/>
          </p:nvPicPr>
          <p:blipFill>
            <a:blip r:embed="rId7" cstate="print">
              <a:duotone>
                <a:schemeClr val="bg2">
                  <a:shade val="45000"/>
                  <a:satMod val="135000"/>
                </a:schemeClr>
                <a:prstClr val="white"/>
              </a:duotone>
              <a:lum bright="28000"/>
            </a:blip>
            <a:stretch>
              <a:fillRect/>
            </a:stretch>
          </p:blipFill>
          <p:spPr>
            <a:xfrm>
              <a:off x="1219200" y="2628900"/>
              <a:ext cx="428628" cy="432802"/>
            </a:xfrm>
            <a:prstGeom prst="rect">
              <a:avLst/>
            </a:prstGeom>
          </p:spPr>
        </p:pic>
      </p:grpSp>
      <p:grpSp>
        <p:nvGrpSpPr>
          <p:cNvPr id="109" name="Группа 108"/>
          <p:cNvGrpSpPr/>
          <p:nvPr/>
        </p:nvGrpSpPr>
        <p:grpSpPr>
          <a:xfrm>
            <a:off x="1143000" y="3467100"/>
            <a:ext cx="609600" cy="609600"/>
            <a:chOff x="1143000" y="3467100"/>
            <a:chExt cx="609600" cy="609600"/>
          </a:xfrm>
        </p:grpSpPr>
        <p:sp>
          <p:nvSpPr>
            <p:cNvPr id="26" name="Скругленный прямоугольник 25"/>
            <p:cNvSpPr/>
            <p:nvPr/>
          </p:nvSpPr>
          <p:spPr>
            <a:xfrm>
              <a:off x="1143000" y="3467100"/>
              <a:ext cx="609600" cy="609600"/>
            </a:xfrm>
            <a:prstGeom prst="roundRect">
              <a:avLst/>
            </a:prstGeom>
            <a:solidFill>
              <a:srgbClr val="CF4520"/>
            </a:solidFill>
            <a:ln>
              <a:solidFill>
                <a:srgbClr val="CF4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 name="Рисунок 101" descr="EDUCATION White-03.png"/>
            <p:cNvPicPr>
              <a:picLocks noChangeAspect="1"/>
            </p:cNvPicPr>
            <p:nvPr/>
          </p:nvPicPr>
          <p:blipFill>
            <a:blip r:embed="rId8" cstate="print">
              <a:duotone>
                <a:schemeClr val="bg2">
                  <a:shade val="45000"/>
                  <a:satMod val="135000"/>
                </a:schemeClr>
                <a:prstClr val="white"/>
              </a:duotone>
              <a:lum bright="28000"/>
            </a:blip>
            <a:srcRect r="38858" b="25271"/>
            <a:stretch>
              <a:fillRect/>
            </a:stretch>
          </p:blipFill>
          <p:spPr>
            <a:xfrm>
              <a:off x="1219200" y="3543300"/>
              <a:ext cx="400619" cy="452441"/>
            </a:xfrm>
            <a:prstGeom prst="rect">
              <a:avLst/>
            </a:prstGeom>
          </p:spPr>
        </p:pic>
      </p:grpSp>
      <p:grpSp>
        <p:nvGrpSpPr>
          <p:cNvPr id="110" name="Группа 109"/>
          <p:cNvGrpSpPr/>
          <p:nvPr/>
        </p:nvGrpSpPr>
        <p:grpSpPr>
          <a:xfrm>
            <a:off x="1143000" y="4381500"/>
            <a:ext cx="609600" cy="609600"/>
            <a:chOff x="1143000" y="4381500"/>
            <a:chExt cx="609600" cy="609600"/>
          </a:xfrm>
        </p:grpSpPr>
        <p:sp>
          <p:nvSpPr>
            <p:cNvPr id="27" name="Скругленный прямоугольник 26"/>
            <p:cNvSpPr/>
            <p:nvPr/>
          </p:nvSpPr>
          <p:spPr>
            <a:xfrm>
              <a:off x="1143000" y="4381500"/>
              <a:ext cx="609600" cy="609600"/>
            </a:xfrm>
            <a:prstGeom prst="roundRect">
              <a:avLst/>
            </a:prstGeom>
            <a:solidFill>
              <a:srgbClr val="CF4520"/>
            </a:solidFill>
            <a:ln>
              <a:solidFill>
                <a:srgbClr val="CF4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 name="Рисунок 102" descr="EDUCATION White-03.png"/>
            <p:cNvPicPr>
              <a:picLocks noChangeAspect="1"/>
            </p:cNvPicPr>
            <p:nvPr/>
          </p:nvPicPr>
          <p:blipFill>
            <a:blip r:embed="rId8" cstate="print">
              <a:duotone>
                <a:schemeClr val="bg2">
                  <a:shade val="45000"/>
                  <a:satMod val="135000"/>
                </a:schemeClr>
                <a:prstClr val="white"/>
              </a:duotone>
              <a:lum bright="28000"/>
            </a:blip>
            <a:srcRect r="38858" b="25271"/>
            <a:stretch>
              <a:fillRect/>
            </a:stretch>
          </p:blipFill>
          <p:spPr>
            <a:xfrm>
              <a:off x="1219200" y="4457700"/>
              <a:ext cx="400619" cy="452441"/>
            </a:xfrm>
            <a:prstGeom prst="rect">
              <a:avLst/>
            </a:prstGeom>
          </p:spPr>
        </p:pic>
      </p:grpSp>
      <p:grpSp>
        <p:nvGrpSpPr>
          <p:cNvPr id="111" name="Группа 110"/>
          <p:cNvGrpSpPr/>
          <p:nvPr/>
        </p:nvGrpSpPr>
        <p:grpSpPr>
          <a:xfrm>
            <a:off x="1143000" y="5753100"/>
            <a:ext cx="609600" cy="609600"/>
            <a:chOff x="1143000" y="5753100"/>
            <a:chExt cx="609600" cy="609600"/>
          </a:xfrm>
        </p:grpSpPr>
        <p:sp>
          <p:nvSpPr>
            <p:cNvPr id="28" name="Скругленный прямоугольник 27"/>
            <p:cNvSpPr/>
            <p:nvPr/>
          </p:nvSpPr>
          <p:spPr>
            <a:xfrm>
              <a:off x="1143000" y="5753100"/>
              <a:ext cx="609600" cy="609600"/>
            </a:xfrm>
            <a:prstGeom prst="roundRect">
              <a:avLst/>
            </a:prstGeom>
            <a:solidFill>
              <a:srgbClr val="CF4520"/>
            </a:solidFill>
            <a:ln>
              <a:solidFill>
                <a:srgbClr val="CF4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4" name="Рисунок 103" descr="BASIC White 02-03.png"/>
            <p:cNvPicPr>
              <a:picLocks noChangeAspect="1"/>
            </p:cNvPicPr>
            <p:nvPr/>
          </p:nvPicPr>
          <p:blipFill>
            <a:blip r:embed="rId9" cstate="print">
              <a:duotone>
                <a:schemeClr val="bg2">
                  <a:shade val="45000"/>
                  <a:satMod val="135000"/>
                </a:schemeClr>
                <a:prstClr val="white"/>
              </a:duotone>
              <a:lum bright="28000"/>
            </a:blip>
            <a:stretch>
              <a:fillRect/>
            </a:stretch>
          </p:blipFill>
          <p:spPr>
            <a:xfrm>
              <a:off x="1219200" y="5829300"/>
              <a:ext cx="428628" cy="455987"/>
            </a:xfrm>
            <a:prstGeom prst="rect">
              <a:avLst/>
            </a:prstGeom>
          </p:spPr>
        </p:pic>
      </p:grpSp>
      <p:grpSp>
        <p:nvGrpSpPr>
          <p:cNvPr id="112" name="Группа 111"/>
          <p:cNvGrpSpPr/>
          <p:nvPr/>
        </p:nvGrpSpPr>
        <p:grpSpPr>
          <a:xfrm>
            <a:off x="1143000" y="6819900"/>
            <a:ext cx="609600" cy="609600"/>
            <a:chOff x="1143000" y="6819900"/>
            <a:chExt cx="609600" cy="609600"/>
          </a:xfrm>
        </p:grpSpPr>
        <p:sp>
          <p:nvSpPr>
            <p:cNvPr id="29" name="Скругленный прямоугольник 28"/>
            <p:cNvSpPr/>
            <p:nvPr/>
          </p:nvSpPr>
          <p:spPr>
            <a:xfrm>
              <a:off x="1143000" y="6819900"/>
              <a:ext cx="609600" cy="609600"/>
            </a:xfrm>
            <a:prstGeom prst="roundRect">
              <a:avLst/>
            </a:prstGeom>
            <a:solidFill>
              <a:srgbClr val="CF4520"/>
            </a:solidFill>
            <a:ln>
              <a:solidFill>
                <a:srgbClr val="CF4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5" name="Рисунок 104" descr="MANAGEMENT AND FINANCE White-17.png"/>
            <p:cNvPicPr>
              <a:picLocks noChangeAspect="1"/>
            </p:cNvPicPr>
            <p:nvPr/>
          </p:nvPicPr>
          <p:blipFill>
            <a:blip r:embed="rId10" cstate="print">
              <a:duotone>
                <a:schemeClr val="bg2">
                  <a:shade val="45000"/>
                  <a:satMod val="135000"/>
                </a:schemeClr>
                <a:prstClr val="white"/>
              </a:duotone>
              <a:lum bright="28000"/>
            </a:blip>
            <a:stretch>
              <a:fillRect/>
            </a:stretch>
          </p:blipFill>
          <p:spPr>
            <a:xfrm>
              <a:off x="1219200" y="6819900"/>
              <a:ext cx="428628" cy="455987"/>
            </a:xfrm>
            <a:prstGeom prst="rect">
              <a:avLst/>
            </a:prstGeom>
          </p:spPr>
        </p:pic>
      </p:grpSp>
      <p:grpSp>
        <p:nvGrpSpPr>
          <p:cNvPr id="113" name="Группа 112"/>
          <p:cNvGrpSpPr/>
          <p:nvPr/>
        </p:nvGrpSpPr>
        <p:grpSpPr>
          <a:xfrm>
            <a:off x="1143000" y="7962900"/>
            <a:ext cx="609600" cy="609600"/>
            <a:chOff x="1143000" y="7962900"/>
            <a:chExt cx="609600" cy="609600"/>
          </a:xfrm>
        </p:grpSpPr>
        <p:sp>
          <p:nvSpPr>
            <p:cNvPr id="30" name="Скругленный прямоугольник 29"/>
            <p:cNvSpPr/>
            <p:nvPr/>
          </p:nvSpPr>
          <p:spPr>
            <a:xfrm>
              <a:off x="1143000" y="7962900"/>
              <a:ext cx="609600" cy="609600"/>
            </a:xfrm>
            <a:prstGeom prst="roundRect">
              <a:avLst/>
            </a:prstGeom>
            <a:solidFill>
              <a:srgbClr val="CF4520"/>
            </a:solidFill>
            <a:ln>
              <a:solidFill>
                <a:srgbClr val="CF4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6" name="Рисунок 105" descr="BASIC White-16.png"/>
            <p:cNvPicPr>
              <a:picLocks noChangeAspect="1"/>
            </p:cNvPicPr>
            <p:nvPr/>
          </p:nvPicPr>
          <p:blipFill>
            <a:blip r:embed="rId11" cstate="print">
              <a:duotone>
                <a:schemeClr val="bg2">
                  <a:shade val="45000"/>
                  <a:satMod val="135000"/>
                </a:schemeClr>
                <a:prstClr val="white"/>
              </a:duotone>
              <a:lum bright="28000"/>
            </a:blip>
            <a:stretch>
              <a:fillRect/>
            </a:stretch>
          </p:blipFill>
          <p:spPr>
            <a:xfrm>
              <a:off x="1191990" y="8039100"/>
              <a:ext cx="522514" cy="457200"/>
            </a:xfrm>
            <a:prstGeom prst="rect">
              <a:avLst/>
            </a:prstGeom>
          </p:spPr>
        </p:pic>
      </p:grpSp>
      <p:grpSp>
        <p:nvGrpSpPr>
          <p:cNvPr id="114" name="Группа 113"/>
          <p:cNvGrpSpPr/>
          <p:nvPr/>
        </p:nvGrpSpPr>
        <p:grpSpPr>
          <a:xfrm>
            <a:off x="1143000" y="9182100"/>
            <a:ext cx="609600" cy="609600"/>
            <a:chOff x="1143000" y="9182100"/>
            <a:chExt cx="609600" cy="609600"/>
          </a:xfrm>
        </p:grpSpPr>
        <p:sp>
          <p:nvSpPr>
            <p:cNvPr id="31" name="Скругленный прямоугольник 30"/>
            <p:cNvSpPr/>
            <p:nvPr/>
          </p:nvSpPr>
          <p:spPr>
            <a:xfrm>
              <a:off x="1143000" y="9182100"/>
              <a:ext cx="609600" cy="609600"/>
            </a:xfrm>
            <a:prstGeom prst="roundRect">
              <a:avLst/>
            </a:prstGeom>
            <a:solidFill>
              <a:srgbClr val="CF4520"/>
            </a:solidFill>
            <a:ln>
              <a:solidFill>
                <a:srgbClr val="CF4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7" name="Рисунок 106" descr="BASIC White-16.png"/>
            <p:cNvPicPr>
              <a:picLocks noChangeAspect="1"/>
            </p:cNvPicPr>
            <p:nvPr/>
          </p:nvPicPr>
          <p:blipFill>
            <a:blip r:embed="rId11" cstate="print">
              <a:duotone>
                <a:schemeClr val="bg2">
                  <a:shade val="45000"/>
                  <a:satMod val="135000"/>
                </a:schemeClr>
                <a:prstClr val="white"/>
              </a:duotone>
              <a:lum bright="28000"/>
            </a:blip>
            <a:stretch>
              <a:fillRect/>
            </a:stretch>
          </p:blipFill>
          <p:spPr>
            <a:xfrm>
              <a:off x="1191990" y="9258300"/>
              <a:ext cx="522514" cy="457200"/>
            </a:xfrm>
            <a:prstGeom prst="rect">
              <a:avLst/>
            </a:prstGeom>
          </p:spPr>
        </p:pic>
      </p:grpSp>
      <p:pic>
        <p:nvPicPr>
          <p:cNvPr id="115" name="object 5"/>
          <p:cNvPicPr/>
          <p:nvPr/>
        </p:nvPicPr>
        <p:blipFill>
          <a:blip r:embed="rId4" cstate="print"/>
          <a:stretch>
            <a:fillRect/>
          </a:stretch>
        </p:blipFill>
        <p:spPr>
          <a:xfrm>
            <a:off x="14325600" y="800100"/>
            <a:ext cx="4876800" cy="4533126"/>
          </a:xfrm>
          <a:prstGeom prst="rect">
            <a:avLst/>
          </a:prstGeom>
        </p:spPr>
      </p:pic>
      <p:pic>
        <p:nvPicPr>
          <p:cNvPr id="116" name="object 5"/>
          <p:cNvPicPr/>
          <p:nvPr/>
        </p:nvPicPr>
        <p:blipFill>
          <a:blip r:embed="rId4" cstate="print"/>
          <a:stretch>
            <a:fillRect/>
          </a:stretch>
        </p:blipFill>
        <p:spPr>
          <a:xfrm>
            <a:off x="10363200" y="4991100"/>
            <a:ext cx="4876800" cy="4533126"/>
          </a:xfrm>
          <a:prstGeom prst="rect">
            <a:avLst/>
          </a:prstGeom>
        </p:spPr>
      </p:pic>
      <p:pic>
        <p:nvPicPr>
          <p:cNvPr id="117" name="object 5"/>
          <p:cNvPicPr/>
          <p:nvPr/>
        </p:nvPicPr>
        <p:blipFill>
          <a:blip r:embed="rId4" cstate="print"/>
          <a:stretch>
            <a:fillRect/>
          </a:stretch>
        </p:blipFill>
        <p:spPr>
          <a:xfrm>
            <a:off x="14782800" y="6667500"/>
            <a:ext cx="4876800" cy="45331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Группа 19"/>
          <p:cNvGrpSpPr/>
          <p:nvPr/>
        </p:nvGrpSpPr>
        <p:grpSpPr>
          <a:xfrm>
            <a:off x="13563600" y="5457371"/>
            <a:ext cx="5029200" cy="4829629"/>
            <a:chOff x="13258800" y="4838700"/>
            <a:chExt cx="5029200" cy="4829629"/>
          </a:xfrm>
          <a:effectLst/>
        </p:grpSpPr>
        <p:pic>
          <p:nvPicPr>
            <p:cNvPr id="19" name="Рисунок 18" descr="треугольники прозрачные.png"/>
            <p:cNvPicPr>
              <a:picLocks noChangeAspect="1"/>
            </p:cNvPicPr>
            <p:nvPr/>
          </p:nvPicPr>
          <p:blipFill>
            <a:blip r:embed="rId2" cstate="print"/>
            <a:srcRect l="47485" t="48159" r="39938" b="24227"/>
            <a:stretch>
              <a:fillRect/>
            </a:stretch>
          </p:blipFill>
          <p:spPr>
            <a:xfrm>
              <a:off x="13258800" y="4838700"/>
              <a:ext cx="3657600" cy="4389120"/>
            </a:xfrm>
            <a:prstGeom prst="rect">
              <a:avLst/>
            </a:prstGeom>
          </p:spPr>
        </p:pic>
        <p:pic>
          <p:nvPicPr>
            <p:cNvPr id="18" name="Рисунок 17" descr="industrial-building-set_1284-10509.jpg"/>
            <p:cNvPicPr>
              <a:picLocks noChangeAspect="1"/>
            </p:cNvPicPr>
            <p:nvPr/>
          </p:nvPicPr>
          <p:blipFill>
            <a:blip r:embed="rId3" cstate="print">
              <a:clrChange>
                <a:clrFrom>
                  <a:srgbClr val="FFFFFF"/>
                </a:clrFrom>
                <a:clrTo>
                  <a:srgbClr val="FFFFFF">
                    <a:alpha val="0"/>
                  </a:srgbClr>
                </a:clrTo>
              </a:clrChange>
            </a:blip>
            <a:srcRect t="2375" r="65875" b="70108"/>
            <a:stretch>
              <a:fillRect/>
            </a:stretch>
          </p:blipFill>
          <p:spPr>
            <a:xfrm>
              <a:off x="13716000" y="5981700"/>
              <a:ext cx="4572000" cy="3686629"/>
            </a:xfrm>
            <a:prstGeom prst="rect">
              <a:avLst/>
            </a:prstGeom>
          </p:spPr>
        </p:pic>
      </p:grpSp>
      <p:pic>
        <p:nvPicPr>
          <p:cNvPr id="4" name="object 4"/>
          <p:cNvPicPr/>
          <p:nvPr/>
        </p:nvPicPr>
        <p:blipFill>
          <a:blip r:embed="rId4" cstate="print"/>
          <a:stretch>
            <a:fillRect/>
          </a:stretch>
        </p:blipFill>
        <p:spPr>
          <a:xfrm>
            <a:off x="-304800" y="38101"/>
            <a:ext cx="14449424" cy="10248899"/>
          </a:xfrm>
          <a:prstGeom prst="rect">
            <a:avLst/>
          </a:prstGeom>
        </p:spPr>
      </p:pic>
      <p:pic>
        <p:nvPicPr>
          <p:cNvPr id="16" name="object 5"/>
          <p:cNvPicPr/>
          <p:nvPr/>
        </p:nvPicPr>
        <p:blipFill>
          <a:blip r:embed="rId5" cstate="print"/>
          <a:stretch>
            <a:fillRect/>
          </a:stretch>
        </p:blipFill>
        <p:spPr>
          <a:xfrm>
            <a:off x="-457200" y="-342900"/>
            <a:ext cx="4876800" cy="4533126"/>
          </a:xfrm>
          <a:prstGeom prst="rect">
            <a:avLst/>
          </a:prstGeom>
        </p:spPr>
      </p:pic>
      <p:sp>
        <p:nvSpPr>
          <p:cNvPr id="5" name="object 10"/>
          <p:cNvSpPr txBox="1">
            <a:spLocks noGrp="1"/>
          </p:cNvSpPr>
          <p:nvPr>
            <p:ph type="body" idx="1"/>
          </p:nvPr>
        </p:nvSpPr>
        <p:spPr>
          <a:xfrm>
            <a:off x="914400" y="876300"/>
            <a:ext cx="16622862" cy="566822"/>
          </a:xfrm>
          <a:prstGeom prst="rect">
            <a:avLst/>
          </a:prstGeom>
        </p:spPr>
        <p:txBody>
          <a:bodyPr vert="horz" wrap="square" lIns="0" tIns="12700" rIns="0" bIns="0" rtlCol="0">
            <a:spAutoFit/>
          </a:bodyPr>
          <a:lstStyle/>
          <a:p>
            <a:pPr algn="ctr" defTabSz="914130">
              <a:defRPr/>
            </a:pPr>
            <a:r>
              <a:rPr lang="ru-RU" sz="3600" dirty="0" smtClean="0">
                <a:solidFill>
                  <a:srgbClr val="30527C"/>
                </a:solidFill>
                <a:latin typeface="Times New Roman" panose="02020603050405020304" pitchFamily="18" charset="0"/>
                <a:cs typeface="Times New Roman" panose="02020603050405020304" pitchFamily="18" charset="0"/>
              </a:rPr>
              <a:t>Промышленное предприятие:</a:t>
            </a:r>
            <a:endParaRPr lang="ru-RU" sz="3600" dirty="0">
              <a:solidFill>
                <a:srgbClr val="30527C"/>
              </a:solidFill>
              <a:latin typeface="Times New Roman" panose="02020603050405020304" pitchFamily="18" charset="0"/>
              <a:cs typeface="Times New Roman" panose="02020603050405020304" pitchFamily="18" charset="0"/>
            </a:endParaRPr>
          </a:p>
        </p:txBody>
      </p:sp>
      <p:pic>
        <p:nvPicPr>
          <p:cNvPr id="7" name="object 13"/>
          <p:cNvPicPr/>
          <p:nvPr/>
        </p:nvPicPr>
        <p:blipFill>
          <a:blip r:embed="rId6" cstate="print"/>
          <a:stretch>
            <a:fillRect/>
          </a:stretch>
        </p:blipFill>
        <p:spPr>
          <a:xfrm>
            <a:off x="15697200" y="1"/>
            <a:ext cx="2590798" cy="1409699"/>
          </a:xfrm>
          <a:prstGeom prst="rect">
            <a:avLst/>
          </a:prstGeom>
        </p:spPr>
      </p:pic>
      <p:sp>
        <p:nvSpPr>
          <p:cNvPr id="9" name="object 10"/>
          <p:cNvSpPr txBox="1">
            <a:spLocks/>
          </p:cNvSpPr>
          <p:nvPr/>
        </p:nvSpPr>
        <p:spPr>
          <a:xfrm>
            <a:off x="990600" y="1866900"/>
            <a:ext cx="16622862" cy="474489"/>
          </a:xfrm>
          <a:prstGeom prst="rect">
            <a:avLst/>
          </a:prstGeom>
        </p:spPr>
        <p:txBody>
          <a:bodyPr vert="horz" wrap="square" lIns="0" tIns="12700" rIns="0" bIns="0" rtlCol="0">
            <a:spAutoFit/>
          </a:bodyPr>
          <a:lstStyle/>
          <a:p>
            <a:pPr lvl="0" defTabSz="914130">
              <a:defRPr/>
            </a:pPr>
            <a:r>
              <a:rPr lang="ru-RU" sz="3000" b="1" dirty="0">
                <a:solidFill>
                  <a:srgbClr val="CF4520"/>
                </a:solidFill>
                <a:latin typeface="Times New Roman" pitchFamily="18" charset="0"/>
                <a:cs typeface="Times New Roman" pitchFamily="18" charset="0"/>
              </a:rPr>
              <a:t>Осуществляет деятельность по основному виду экономической деятельности:</a:t>
            </a:r>
            <a:endParaRPr kumimoji="0" lang="ru-RU" sz="3000" b="1" i="0" u="none" strike="noStrike" kern="0" cap="none" spc="0" normalizeH="0" baseline="0" noProof="0" dirty="0">
              <a:ln>
                <a:noFill/>
              </a:ln>
              <a:solidFill>
                <a:srgbClr val="CF4520"/>
              </a:solidFill>
              <a:effectLst/>
              <a:uLnTx/>
              <a:uFillTx/>
              <a:latin typeface="Times New Roman" panose="02020603050405020304" pitchFamily="18" charset="0"/>
              <a:ea typeface="+mn-ea"/>
              <a:cs typeface="Times New Roman" panose="02020603050405020304" pitchFamily="18" charset="0"/>
            </a:endParaRPr>
          </a:p>
        </p:txBody>
      </p:sp>
      <p:sp>
        <p:nvSpPr>
          <p:cNvPr id="10" name="object 10"/>
          <p:cNvSpPr txBox="1">
            <a:spLocks/>
          </p:cNvSpPr>
          <p:nvPr/>
        </p:nvSpPr>
        <p:spPr>
          <a:xfrm>
            <a:off x="1524000" y="2476500"/>
            <a:ext cx="14260662" cy="3459922"/>
          </a:xfrm>
          <a:prstGeom prst="rect">
            <a:avLst/>
          </a:prstGeom>
        </p:spPr>
        <p:txBody>
          <a:bodyPr vert="horz" wrap="square" lIns="0" tIns="12700" rIns="0" bIns="0" rtlCol="0">
            <a:spAutoFit/>
          </a:bodyPr>
          <a:lstStyle/>
          <a:p>
            <a:pPr marL="811213" indent="-811213" algn="just"/>
            <a:r>
              <a:rPr lang="ru-RU" sz="2800" dirty="0" smtClean="0">
                <a:solidFill>
                  <a:srgbClr val="30527C"/>
                </a:solidFill>
                <a:latin typeface="Times New Roman" pitchFamily="18" charset="0"/>
                <a:cs typeface="Times New Roman" pitchFamily="18" charset="0"/>
              </a:rPr>
              <a:t>добыча полезных ископаемых;</a:t>
            </a:r>
          </a:p>
          <a:p>
            <a:pPr marL="811213" indent="-811213" algn="just"/>
            <a:endParaRPr lang="ru-RU" sz="2800" dirty="0" smtClean="0">
              <a:solidFill>
                <a:srgbClr val="30527C"/>
              </a:solidFill>
              <a:latin typeface="Times New Roman" pitchFamily="18" charset="0"/>
              <a:cs typeface="Times New Roman" pitchFamily="18" charset="0"/>
            </a:endParaRPr>
          </a:p>
          <a:p>
            <a:pPr marL="811213" indent="-811213" algn="just"/>
            <a:r>
              <a:rPr lang="ru-RU" sz="2800" dirty="0" smtClean="0">
                <a:solidFill>
                  <a:srgbClr val="30527C"/>
                </a:solidFill>
                <a:latin typeface="Times New Roman" pitchFamily="18" charset="0"/>
                <a:cs typeface="Times New Roman" pitchFamily="18" charset="0"/>
              </a:rPr>
              <a:t>обрабатывающие производства;</a:t>
            </a:r>
          </a:p>
          <a:p>
            <a:pPr marL="811213" indent="-811213" algn="just"/>
            <a:endParaRPr lang="ru-RU" sz="2800" dirty="0" smtClean="0">
              <a:solidFill>
                <a:srgbClr val="30527C"/>
              </a:solidFill>
              <a:latin typeface="Times New Roman" pitchFamily="18" charset="0"/>
              <a:cs typeface="Times New Roman" pitchFamily="18" charset="0"/>
            </a:endParaRPr>
          </a:p>
          <a:p>
            <a:pPr marL="811213" indent="-811213" algn="just"/>
            <a:r>
              <a:rPr lang="ru-RU" sz="2800" dirty="0" smtClean="0">
                <a:solidFill>
                  <a:srgbClr val="30527C"/>
                </a:solidFill>
                <a:latin typeface="Times New Roman" pitchFamily="18" charset="0"/>
                <a:cs typeface="Times New Roman" pitchFamily="18" charset="0"/>
              </a:rPr>
              <a:t>обеспечение электрической энергией, газом и паром; кондиционирование воздуха;</a:t>
            </a:r>
          </a:p>
          <a:p>
            <a:pPr marL="811213" indent="-811213" algn="just"/>
            <a:endParaRPr lang="ru-RU" sz="2800" dirty="0" smtClean="0">
              <a:solidFill>
                <a:srgbClr val="30527C"/>
              </a:solidFill>
              <a:latin typeface="Times New Roman" pitchFamily="18" charset="0"/>
              <a:cs typeface="Times New Roman" pitchFamily="18" charset="0"/>
            </a:endParaRPr>
          </a:p>
          <a:p>
            <a:pPr marL="811213" indent="-811213" algn="just"/>
            <a:r>
              <a:rPr lang="ru-RU" sz="2800" dirty="0" smtClean="0">
                <a:solidFill>
                  <a:srgbClr val="30527C"/>
                </a:solidFill>
                <a:latin typeface="Times New Roman" pitchFamily="18" charset="0"/>
                <a:cs typeface="Times New Roman" pitchFamily="18" charset="0"/>
              </a:rPr>
              <a:t>водоснабжение; водоотведение, организация сбора и утилизации отходов</a:t>
            </a:r>
          </a:p>
          <a:p>
            <a:pPr marL="811213" indent="-811213" algn="just"/>
            <a:r>
              <a:rPr lang="ru-RU" sz="2800" dirty="0" smtClean="0">
                <a:solidFill>
                  <a:srgbClr val="30527C"/>
                </a:solidFill>
                <a:latin typeface="Times New Roman" pitchFamily="18" charset="0"/>
                <a:cs typeface="Times New Roman" pitchFamily="18" charset="0"/>
              </a:rPr>
              <a:t>деятельность по ликвидации загрязнений.</a:t>
            </a:r>
            <a:endParaRPr kumimoji="0" lang="ru-RU" sz="2800" b="1" i="0" u="none" strike="noStrike" kern="0" cap="none" spc="0" normalizeH="0" baseline="0" noProof="0" dirty="0">
              <a:ln>
                <a:noFill/>
              </a:ln>
              <a:solidFill>
                <a:srgbClr val="30527C"/>
              </a:solidFill>
              <a:effectLst/>
              <a:uLnTx/>
              <a:uFillTx/>
              <a:latin typeface="Times New Roman" panose="02020603050405020304" pitchFamily="18" charset="0"/>
              <a:ea typeface="+mn-ea"/>
              <a:cs typeface="Times New Roman" panose="02020603050405020304" pitchFamily="18" charset="0"/>
            </a:endParaRPr>
          </a:p>
        </p:txBody>
      </p:sp>
      <p:pic>
        <p:nvPicPr>
          <p:cNvPr id="11" name="Рисунок 10" descr="треугольники прозрачные.png"/>
          <p:cNvPicPr>
            <a:picLocks noChangeAspect="1"/>
          </p:cNvPicPr>
          <p:nvPr/>
        </p:nvPicPr>
        <p:blipFill>
          <a:blip r:embed="rId7" cstate="print"/>
          <a:srcRect l="47947" t="47496" r="40421" b="24962"/>
          <a:stretch>
            <a:fillRect/>
          </a:stretch>
        </p:blipFill>
        <p:spPr>
          <a:xfrm>
            <a:off x="990600" y="2552700"/>
            <a:ext cx="428628" cy="537886"/>
          </a:xfrm>
          <a:prstGeom prst="rect">
            <a:avLst/>
          </a:prstGeom>
        </p:spPr>
      </p:pic>
      <p:pic>
        <p:nvPicPr>
          <p:cNvPr id="12" name="Рисунок 11" descr="треугольники прозрачные.png"/>
          <p:cNvPicPr>
            <a:picLocks noChangeAspect="1"/>
          </p:cNvPicPr>
          <p:nvPr/>
        </p:nvPicPr>
        <p:blipFill>
          <a:blip r:embed="rId7" cstate="print"/>
          <a:srcRect l="47947" t="47496" r="40421" b="24962"/>
          <a:stretch>
            <a:fillRect/>
          </a:stretch>
        </p:blipFill>
        <p:spPr>
          <a:xfrm>
            <a:off x="990600" y="3314700"/>
            <a:ext cx="428628" cy="537886"/>
          </a:xfrm>
          <a:prstGeom prst="rect">
            <a:avLst/>
          </a:prstGeom>
        </p:spPr>
      </p:pic>
      <p:pic>
        <p:nvPicPr>
          <p:cNvPr id="13" name="Рисунок 12" descr="треугольники прозрачные.png"/>
          <p:cNvPicPr>
            <a:picLocks noChangeAspect="1"/>
          </p:cNvPicPr>
          <p:nvPr/>
        </p:nvPicPr>
        <p:blipFill>
          <a:blip r:embed="rId7" cstate="print"/>
          <a:srcRect l="47947" t="47496" r="40421" b="24962"/>
          <a:stretch>
            <a:fillRect/>
          </a:stretch>
        </p:blipFill>
        <p:spPr>
          <a:xfrm>
            <a:off x="990600" y="4152900"/>
            <a:ext cx="428628" cy="537886"/>
          </a:xfrm>
          <a:prstGeom prst="rect">
            <a:avLst/>
          </a:prstGeom>
        </p:spPr>
      </p:pic>
      <p:pic>
        <p:nvPicPr>
          <p:cNvPr id="14" name="Рисунок 13" descr="треугольники прозрачные.png"/>
          <p:cNvPicPr>
            <a:picLocks noChangeAspect="1"/>
          </p:cNvPicPr>
          <p:nvPr/>
        </p:nvPicPr>
        <p:blipFill>
          <a:blip r:embed="rId7" cstate="print"/>
          <a:srcRect l="47947" t="47496" r="40421" b="24962"/>
          <a:stretch>
            <a:fillRect/>
          </a:stretch>
        </p:blipFill>
        <p:spPr>
          <a:xfrm>
            <a:off x="990600" y="5067300"/>
            <a:ext cx="428628" cy="537886"/>
          </a:xfrm>
          <a:prstGeom prst="rect">
            <a:avLst/>
          </a:prstGeom>
        </p:spPr>
      </p:pic>
      <p:sp>
        <p:nvSpPr>
          <p:cNvPr id="21" name="Прямоугольник 20"/>
          <p:cNvSpPr/>
          <p:nvPr/>
        </p:nvSpPr>
        <p:spPr>
          <a:xfrm>
            <a:off x="13639800" y="5372100"/>
            <a:ext cx="4648200" cy="4724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object 10"/>
          <p:cNvSpPr txBox="1">
            <a:spLocks/>
          </p:cNvSpPr>
          <p:nvPr/>
        </p:nvSpPr>
        <p:spPr>
          <a:xfrm>
            <a:off x="990600" y="6286500"/>
            <a:ext cx="16622862" cy="2782813"/>
          </a:xfrm>
          <a:prstGeom prst="rect">
            <a:avLst/>
          </a:prstGeom>
        </p:spPr>
        <p:txBody>
          <a:bodyPr vert="horz" wrap="square" lIns="0" tIns="12700" rIns="0" bIns="0" rtlCol="0">
            <a:spAutoFit/>
          </a:bodyPr>
          <a:lstStyle/>
          <a:p>
            <a:pPr lvl="0" defTabSz="914130">
              <a:defRPr/>
            </a:pPr>
            <a:r>
              <a:rPr lang="ru-RU" sz="3000" b="1" dirty="0">
                <a:solidFill>
                  <a:srgbClr val="30527C"/>
                </a:solidFill>
                <a:latin typeface="Times New Roman" pitchFamily="18" charset="0"/>
                <a:cs typeface="Times New Roman" pitchFamily="18" charset="0"/>
              </a:rPr>
              <a:t>Включено в Перечень промышленных предприятий для реализации мероприятий по организации профессионального обучения и дополнительного профессионального образования работников промышленных предприятий, находящихся под риском увольнения </a:t>
            </a:r>
            <a:r>
              <a:rPr lang="ru-RU" sz="3000" dirty="0">
                <a:solidFill>
                  <a:srgbClr val="30527C"/>
                </a:solidFill>
                <a:latin typeface="Times New Roman" pitchFamily="18" charset="0"/>
                <a:cs typeface="Times New Roman" pitchFamily="18" charset="0"/>
              </a:rPr>
              <a:t>региональной программы по организации профессионального обучения и дополнительного профессионального образования работников промышленных предприятий, находящихся под риском увольнения (постановление УГСЗН Ростовской области от 24.03.2022 № 3).</a:t>
            </a:r>
            <a:endParaRPr kumimoji="0" lang="ru-RU" sz="3000" b="1" i="0" u="none" strike="noStrike" kern="0" cap="none" spc="0" normalizeH="0" baseline="0" noProof="0" dirty="0">
              <a:ln>
                <a:noFill/>
              </a:ln>
              <a:solidFill>
                <a:srgbClr val="30527C"/>
              </a:solidFill>
              <a:effectLst/>
              <a:uLnTx/>
              <a:uFillTx/>
              <a:latin typeface="Times New Roman" panose="02020603050405020304" pitchFamily="18" charset="0"/>
              <a:ea typeface="+mn-ea"/>
              <a:cs typeface="Times New Roman" panose="02020603050405020304" pitchFamily="18" charset="0"/>
            </a:endParaRPr>
          </a:p>
        </p:txBody>
      </p:sp>
      <p:pic>
        <p:nvPicPr>
          <p:cNvPr id="22" name="object 5"/>
          <p:cNvPicPr/>
          <p:nvPr/>
        </p:nvPicPr>
        <p:blipFill>
          <a:blip r:embed="rId5" cstate="print"/>
          <a:stretch>
            <a:fillRect/>
          </a:stretch>
        </p:blipFill>
        <p:spPr>
          <a:xfrm>
            <a:off x="13944600" y="495300"/>
            <a:ext cx="4876800" cy="4533126"/>
          </a:xfrm>
          <a:prstGeom prst="rect">
            <a:avLst/>
          </a:prstGeom>
        </p:spPr>
      </p:pic>
      <p:pic>
        <p:nvPicPr>
          <p:cNvPr id="23" name="object 5"/>
          <p:cNvPicPr/>
          <p:nvPr/>
        </p:nvPicPr>
        <p:blipFill>
          <a:blip r:embed="rId5" cstate="print"/>
          <a:stretch>
            <a:fillRect/>
          </a:stretch>
        </p:blipFill>
        <p:spPr>
          <a:xfrm>
            <a:off x="6248400" y="8020437"/>
            <a:ext cx="4876800" cy="4533126"/>
          </a:xfrm>
          <a:prstGeom prst="rect">
            <a:avLst/>
          </a:prstGeom>
        </p:spPr>
      </p:pic>
      <p:pic>
        <p:nvPicPr>
          <p:cNvPr id="24" name="object 5"/>
          <p:cNvPicPr/>
          <p:nvPr/>
        </p:nvPicPr>
        <p:blipFill>
          <a:blip r:embed="rId5" cstate="print"/>
          <a:stretch>
            <a:fillRect/>
          </a:stretch>
        </p:blipFill>
        <p:spPr>
          <a:xfrm>
            <a:off x="16611600" y="4572000"/>
            <a:ext cx="4876800" cy="45331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0" y="37262"/>
            <a:ext cx="14449424" cy="10248899"/>
          </a:xfrm>
          <a:prstGeom prst="rect">
            <a:avLst/>
          </a:prstGeom>
        </p:spPr>
      </p:pic>
      <p:pic>
        <p:nvPicPr>
          <p:cNvPr id="16" name="object 5"/>
          <p:cNvPicPr/>
          <p:nvPr/>
        </p:nvPicPr>
        <p:blipFill>
          <a:blip r:embed="rId3" cstate="print"/>
          <a:stretch>
            <a:fillRect/>
          </a:stretch>
        </p:blipFill>
        <p:spPr>
          <a:xfrm>
            <a:off x="-457200" y="-342900"/>
            <a:ext cx="4876800" cy="4533126"/>
          </a:xfrm>
          <a:prstGeom prst="rect">
            <a:avLst/>
          </a:prstGeom>
        </p:spPr>
      </p:pic>
      <p:sp>
        <p:nvSpPr>
          <p:cNvPr id="5" name="object 10"/>
          <p:cNvSpPr txBox="1">
            <a:spLocks noGrp="1"/>
          </p:cNvSpPr>
          <p:nvPr>
            <p:ph type="body" idx="1"/>
          </p:nvPr>
        </p:nvSpPr>
        <p:spPr>
          <a:xfrm>
            <a:off x="990600" y="647700"/>
            <a:ext cx="16622862" cy="705321"/>
          </a:xfrm>
          <a:prstGeom prst="rect">
            <a:avLst/>
          </a:prstGeom>
        </p:spPr>
        <p:txBody>
          <a:bodyPr vert="horz" wrap="square" lIns="0" tIns="12700" rIns="0" bIns="0" rtlCol="0">
            <a:spAutoFit/>
          </a:bodyPr>
          <a:lstStyle/>
          <a:p>
            <a:pPr algn="ctr" defTabSz="914130">
              <a:defRPr/>
            </a:pPr>
            <a:r>
              <a:rPr lang="ru-RU" sz="4500" dirty="0" smtClean="0">
                <a:solidFill>
                  <a:srgbClr val="30527C"/>
                </a:solidFill>
                <a:latin typeface="Times New Roman" panose="02020603050405020304" pitchFamily="18" charset="0"/>
                <a:cs typeface="Times New Roman" panose="02020603050405020304" pitchFamily="18" charset="0"/>
              </a:rPr>
              <a:t>Алгоритм предоставления субсидии</a:t>
            </a:r>
            <a:endParaRPr lang="ru-RU" sz="4500" dirty="0">
              <a:solidFill>
                <a:srgbClr val="30527C"/>
              </a:solidFill>
              <a:latin typeface="Times New Roman" panose="02020603050405020304" pitchFamily="18" charset="0"/>
              <a:cs typeface="Times New Roman" panose="02020603050405020304" pitchFamily="18" charset="0"/>
            </a:endParaRPr>
          </a:p>
        </p:txBody>
      </p:sp>
      <p:pic>
        <p:nvPicPr>
          <p:cNvPr id="7" name="object 13"/>
          <p:cNvPicPr/>
          <p:nvPr/>
        </p:nvPicPr>
        <p:blipFill>
          <a:blip r:embed="rId4" cstate="print"/>
          <a:stretch>
            <a:fillRect/>
          </a:stretch>
        </p:blipFill>
        <p:spPr>
          <a:xfrm>
            <a:off x="15697200" y="1"/>
            <a:ext cx="2590798" cy="1409699"/>
          </a:xfrm>
          <a:prstGeom prst="rect">
            <a:avLst/>
          </a:prstGeom>
        </p:spPr>
      </p:pic>
      <p:grpSp>
        <p:nvGrpSpPr>
          <p:cNvPr id="10" name="Группа 9"/>
          <p:cNvGrpSpPr/>
          <p:nvPr/>
        </p:nvGrpSpPr>
        <p:grpSpPr>
          <a:xfrm>
            <a:off x="990600" y="1485900"/>
            <a:ext cx="704850" cy="704850"/>
            <a:chOff x="862653" y="1134221"/>
            <a:chExt cx="704850" cy="704850"/>
          </a:xfrm>
        </p:grpSpPr>
        <p:sp>
          <p:nvSpPr>
            <p:cNvPr id="8"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solidFill>
              <a:srgbClr val="045781"/>
            </a:solidFill>
          </p:spPr>
          <p:txBody>
            <a:bodyPr wrap="square" lIns="0" tIns="0" rIns="0" bIns="0" rtlCol="0"/>
            <a:lstStyle/>
            <a:p>
              <a:endParaRPr/>
            </a:p>
          </p:txBody>
        </p:sp>
        <p:sp>
          <p:nvSpPr>
            <p:cNvPr id="9" name="object 23"/>
            <p:cNvSpPr txBox="1"/>
            <p:nvPr/>
          </p:nvSpPr>
          <p:spPr>
            <a:xfrm>
              <a:off x="1091253" y="1286621"/>
              <a:ext cx="304800" cy="431528"/>
            </a:xfrm>
            <a:prstGeom prst="rect">
              <a:avLst/>
            </a:prstGeom>
          </p:spPr>
          <p:txBody>
            <a:bodyPr vert="horz" wrap="square" lIns="0" tIns="15875" rIns="0" bIns="0" rtlCol="0">
              <a:spAutoFit/>
            </a:bodyPr>
            <a:lstStyle/>
            <a:p>
              <a:pPr marL="12700">
                <a:lnSpc>
                  <a:spcPct val="100000"/>
                </a:lnSpc>
                <a:spcBef>
                  <a:spcPts val="125"/>
                </a:spcBef>
              </a:pPr>
              <a:r>
                <a:rPr sz="2700" b="1" dirty="0">
                  <a:solidFill>
                    <a:srgbClr val="FFFFFF"/>
                  </a:solidFill>
                  <a:latin typeface="Leelawadee UI"/>
                  <a:cs typeface="Leelawadee UI"/>
                </a:rPr>
                <a:t>1</a:t>
              </a:r>
              <a:endParaRPr sz="2700">
                <a:latin typeface="Leelawadee UI"/>
                <a:cs typeface="Leelawadee UI"/>
              </a:endParaRPr>
            </a:p>
          </p:txBody>
        </p:sp>
      </p:grpSp>
      <p:sp>
        <p:nvSpPr>
          <p:cNvPr id="11" name="object 10"/>
          <p:cNvSpPr txBox="1">
            <a:spLocks/>
          </p:cNvSpPr>
          <p:nvPr/>
        </p:nvSpPr>
        <p:spPr>
          <a:xfrm>
            <a:off x="2057400" y="1638300"/>
            <a:ext cx="16002000" cy="662489"/>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Работодатель регистрируется на единой цифровой платформе в сфере занятости и трудовых отношений «Работа в России» (далее – ЕЦП) </a:t>
            </a:r>
            <a:r>
              <a:rPr lang="ru-RU" sz="2800" i="1" kern="0" dirty="0">
                <a:solidFill>
                  <a:srgbClr val="30527C"/>
                </a:solidFill>
                <a:latin typeface="Times New Roman" panose="02020603050405020304" pitchFamily="18" charset="0"/>
                <a:cs typeface="Times New Roman" panose="02020603050405020304" pitchFamily="18" charset="0"/>
              </a:rPr>
              <a:t>(если не зарегистрирован)</a:t>
            </a:r>
          </a:p>
        </p:txBody>
      </p:sp>
      <p:grpSp>
        <p:nvGrpSpPr>
          <p:cNvPr id="12" name="Группа 11"/>
          <p:cNvGrpSpPr/>
          <p:nvPr/>
        </p:nvGrpSpPr>
        <p:grpSpPr>
          <a:xfrm>
            <a:off x="990600" y="2628900"/>
            <a:ext cx="704850" cy="704850"/>
            <a:chOff x="862653" y="1134221"/>
            <a:chExt cx="704850" cy="704850"/>
          </a:xfrm>
          <a:solidFill>
            <a:srgbClr val="CF4520"/>
          </a:solidFill>
        </p:grpSpPr>
        <p:sp>
          <p:nvSpPr>
            <p:cNvPr id="13"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grpFill/>
          </p:spPr>
          <p:txBody>
            <a:bodyPr wrap="square" lIns="0" tIns="0" rIns="0" bIns="0" rtlCol="0"/>
            <a:lstStyle/>
            <a:p>
              <a:endParaRPr/>
            </a:p>
          </p:txBody>
        </p:sp>
        <p:sp>
          <p:nvSpPr>
            <p:cNvPr id="14" name="object 23"/>
            <p:cNvSpPr txBox="1"/>
            <p:nvPr/>
          </p:nvSpPr>
          <p:spPr>
            <a:xfrm>
              <a:off x="1091253" y="1286621"/>
              <a:ext cx="304800" cy="431528"/>
            </a:xfrm>
            <a:prstGeom prst="rect">
              <a:avLst/>
            </a:prstGeom>
            <a:grpFill/>
          </p:spPr>
          <p:txBody>
            <a:bodyPr vert="horz" wrap="square" lIns="0" tIns="15875" rIns="0" bIns="0" rtlCol="0">
              <a:spAutoFit/>
            </a:bodyPr>
            <a:lstStyle/>
            <a:p>
              <a:pPr marL="12700">
                <a:lnSpc>
                  <a:spcPct val="100000"/>
                </a:lnSpc>
                <a:spcBef>
                  <a:spcPts val="125"/>
                </a:spcBef>
              </a:pPr>
              <a:r>
                <a:rPr lang="ru-RU" sz="2700" b="1" dirty="0">
                  <a:solidFill>
                    <a:srgbClr val="FFFFFF"/>
                  </a:solidFill>
                  <a:latin typeface="Leelawadee UI"/>
                  <a:cs typeface="Leelawadee UI"/>
                </a:rPr>
                <a:t>2</a:t>
              </a:r>
              <a:endParaRPr sz="2700">
                <a:latin typeface="Leelawadee UI"/>
                <a:cs typeface="Leelawadee UI"/>
              </a:endParaRPr>
            </a:p>
          </p:txBody>
        </p:sp>
      </p:grpSp>
      <p:sp>
        <p:nvSpPr>
          <p:cNvPr id="15" name="object 10"/>
          <p:cNvSpPr txBox="1">
            <a:spLocks/>
          </p:cNvSpPr>
          <p:nvPr/>
        </p:nvSpPr>
        <p:spPr>
          <a:xfrm>
            <a:off x="2057400" y="2552700"/>
            <a:ext cx="15925800" cy="985654"/>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Работодатель размещает сведения об установлении режимов на ЕЦП (введение режима неполного рабочего времени, простой, временная приостановка работ, предоставление отпусков без сохранения заработной платы, проведение мероприятий по высвобождению работников)</a:t>
            </a:r>
          </a:p>
        </p:txBody>
      </p:sp>
      <p:grpSp>
        <p:nvGrpSpPr>
          <p:cNvPr id="20" name="Группа 19"/>
          <p:cNvGrpSpPr/>
          <p:nvPr/>
        </p:nvGrpSpPr>
        <p:grpSpPr>
          <a:xfrm>
            <a:off x="990600" y="4076700"/>
            <a:ext cx="704850" cy="704850"/>
            <a:chOff x="862653" y="1134221"/>
            <a:chExt cx="704850" cy="704850"/>
          </a:xfrm>
        </p:grpSpPr>
        <p:sp>
          <p:nvSpPr>
            <p:cNvPr id="21"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solidFill>
              <a:srgbClr val="045781"/>
            </a:solidFill>
          </p:spPr>
          <p:txBody>
            <a:bodyPr wrap="square" lIns="0" tIns="0" rIns="0" bIns="0" rtlCol="0"/>
            <a:lstStyle/>
            <a:p>
              <a:endParaRPr/>
            </a:p>
          </p:txBody>
        </p:sp>
        <p:sp>
          <p:nvSpPr>
            <p:cNvPr id="22" name="object 23"/>
            <p:cNvSpPr txBox="1"/>
            <p:nvPr/>
          </p:nvSpPr>
          <p:spPr>
            <a:xfrm>
              <a:off x="1091253" y="1286621"/>
              <a:ext cx="304800" cy="431528"/>
            </a:xfrm>
            <a:prstGeom prst="rect">
              <a:avLst/>
            </a:prstGeom>
          </p:spPr>
          <p:txBody>
            <a:bodyPr vert="horz" wrap="square" lIns="0" tIns="15875" rIns="0" bIns="0" rtlCol="0">
              <a:spAutoFit/>
            </a:bodyPr>
            <a:lstStyle/>
            <a:p>
              <a:pPr marL="12700">
                <a:lnSpc>
                  <a:spcPct val="100000"/>
                </a:lnSpc>
                <a:spcBef>
                  <a:spcPts val="125"/>
                </a:spcBef>
              </a:pPr>
              <a:r>
                <a:rPr lang="ru-RU" sz="2700" b="1" dirty="0">
                  <a:solidFill>
                    <a:srgbClr val="FFFFFF"/>
                  </a:solidFill>
                  <a:latin typeface="Leelawadee UI"/>
                  <a:cs typeface="Leelawadee UI"/>
                </a:rPr>
                <a:t>3</a:t>
              </a:r>
              <a:endParaRPr sz="2700">
                <a:latin typeface="Leelawadee UI"/>
                <a:cs typeface="Leelawadee UI"/>
              </a:endParaRPr>
            </a:p>
          </p:txBody>
        </p:sp>
      </p:grpSp>
      <p:sp>
        <p:nvSpPr>
          <p:cNvPr id="23" name="object 10"/>
          <p:cNvSpPr txBox="1">
            <a:spLocks/>
          </p:cNvSpPr>
          <p:nvPr/>
        </p:nvSpPr>
        <p:spPr>
          <a:xfrm>
            <a:off x="2057400" y="3924300"/>
            <a:ext cx="15925800" cy="985654"/>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Работодатель обращается в управление государственной службы занятости населения  Ростовской области на включение в региональную программу по организации обучения работников промышленных предприятий, находящихся под риском увольнения</a:t>
            </a:r>
          </a:p>
        </p:txBody>
      </p:sp>
      <p:grpSp>
        <p:nvGrpSpPr>
          <p:cNvPr id="24" name="Группа 23"/>
          <p:cNvGrpSpPr/>
          <p:nvPr/>
        </p:nvGrpSpPr>
        <p:grpSpPr>
          <a:xfrm>
            <a:off x="990600" y="5448300"/>
            <a:ext cx="704850" cy="704850"/>
            <a:chOff x="862653" y="1134221"/>
            <a:chExt cx="704850" cy="704850"/>
          </a:xfrm>
          <a:solidFill>
            <a:srgbClr val="CF4520"/>
          </a:solidFill>
        </p:grpSpPr>
        <p:sp>
          <p:nvSpPr>
            <p:cNvPr id="25"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grpFill/>
          </p:spPr>
          <p:txBody>
            <a:bodyPr wrap="square" lIns="0" tIns="0" rIns="0" bIns="0" rtlCol="0"/>
            <a:lstStyle/>
            <a:p>
              <a:endParaRPr/>
            </a:p>
          </p:txBody>
        </p:sp>
        <p:sp>
          <p:nvSpPr>
            <p:cNvPr id="26" name="object 23"/>
            <p:cNvSpPr txBox="1"/>
            <p:nvPr/>
          </p:nvSpPr>
          <p:spPr>
            <a:xfrm>
              <a:off x="1091253" y="1286621"/>
              <a:ext cx="304800" cy="431528"/>
            </a:xfrm>
            <a:prstGeom prst="rect">
              <a:avLst/>
            </a:prstGeom>
            <a:grpFill/>
          </p:spPr>
          <p:txBody>
            <a:bodyPr vert="horz" wrap="square" lIns="0" tIns="15875" rIns="0" bIns="0" rtlCol="0">
              <a:spAutoFit/>
            </a:bodyPr>
            <a:lstStyle/>
            <a:p>
              <a:pPr marL="12700">
                <a:lnSpc>
                  <a:spcPct val="100000"/>
                </a:lnSpc>
                <a:spcBef>
                  <a:spcPts val="125"/>
                </a:spcBef>
              </a:pPr>
              <a:r>
                <a:rPr lang="ru-RU" sz="2700" b="1" dirty="0">
                  <a:solidFill>
                    <a:srgbClr val="FFFFFF"/>
                  </a:solidFill>
                  <a:latin typeface="Leelawadee UI"/>
                  <a:cs typeface="Leelawadee UI"/>
                </a:rPr>
                <a:t>4</a:t>
              </a:r>
              <a:endParaRPr sz="2700">
                <a:latin typeface="Leelawadee UI"/>
                <a:cs typeface="Leelawadee UI"/>
              </a:endParaRPr>
            </a:p>
          </p:txBody>
        </p:sp>
      </p:grpSp>
      <p:sp>
        <p:nvSpPr>
          <p:cNvPr id="27" name="object 10"/>
          <p:cNvSpPr txBox="1">
            <a:spLocks/>
          </p:cNvSpPr>
          <p:nvPr/>
        </p:nvSpPr>
        <p:spPr>
          <a:xfrm>
            <a:off x="2057400" y="5372100"/>
            <a:ext cx="15925800" cy="1308820"/>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Работодатель включается в Перечень промышленных предприятий для реализации мероприятий по организации профессионального обучения и дополнительного профессионального образования работников промышленных предприятий, находящихся под риском увольнения, региональной программы</a:t>
            </a:r>
          </a:p>
        </p:txBody>
      </p:sp>
      <p:grpSp>
        <p:nvGrpSpPr>
          <p:cNvPr id="28" name="Группа 27"/>
          <p:cNvGrpSpPr/>
          <p:nvPr/>
        </p:nvGrpSpPr>
        <p:grpSpPr>
          <a:xfrm>
            <a:off x="990600" y="7048500"/>
            <a:ext cx="704850" cy="704850"/>
            <a:chOff x="862653" y="1134221"/>
            <a:chExt cx="704850" cy="704850"/>
          </a:xfrm>
        </p:grpSpPr>
        <p:sp>
          <p:nvSpPr>
            <p:cNvPr id="29"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solidFill>
              <a:srgbClr val="045781"/>
            </a:solidFill>
          </p:spPr>
          <p:txBody>
            <a:bodyPr wrap="square" lIns="0" tIns="0" rIns="0" bIns="0" rtlCol="0"/>
            <a:lstStyle/>
            <a:p>
              <a:endParaRPr/>
            </a:p>
          </p:txBody>
        </p:sp>
        <p:sp>
          <p:nvSpPr>
            <p:cNvPr id="30" name="object 23"/>
            <p:cNvSpPr txBox="1"/>
            <p:nvPr/>
          </p:nvSpPr>
          <p:spPr>
            <a:xfrm>
              <a:off x="1091253" y="1286621"/>
              <a:ext cx="304800" cy="431528"/>
            </a:xfrm>
            <a:prstGeom prst="rect">
              <a:avLst/>
            </a:prstGeom>
          </p:spPr>
          <p:txBody>
            <a:bodyPr vert="horz" wrap="square" lIns="0" tIns="15875" rIns="0" bIns="0" rtlCol="0">
              <a:spAutoFit/>
            </a:bodyPr>
            <a:lstStyle/>
            <a:p>
              <a:pPr marL="12700">
                <a:lnSpc>
                  <a:spcPct val="100000"/>
                </a:lnSpc>
                <a:spcBef>
                  <a:spcPts val="125"/>
                </a:spcBef>
              </a:pPr>
              <a:r>
                <a:rPr lang="ru-RU" sz="2700" b="1" dirty="0">
                  <a:solidFill>
                    <a:srgbClr val="FFFFFF"/>
                  </a:solidFill>
                  <a:latin typeface="Leelawadee UI"/>
                  <a:cs typeface="Leelawadee UI"/>
                </a:rPr>
                <a:t>5</a:t>
              </a:r>
              <a:endParaRPr sz="2700">
                <a:latin typeface="Leelawadee UI"/>
                <a:cs typeface="Leelawadee UI"/>
              </a:endParaRPr>
            </a:p>
          </p:txBody>
        </p:sp>
      </p:grpSp>
      <p:sp>
        <p:nvSpPr>
          <p:cNvPr id="31" name="object 10"/>
          <p:cNvSpPr txBox="1">
            <a:spLocks/>
          </p:cNvSpPr>
          <p:nvPr/>
        </p:nvSpPr>
        <p:spPr>
          <a:xfrm>
            <a:off x="2057400" y="6972300"/>
            <a:ext cx="15925800" cy="985654"/>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Работодатель выбирает образовательную организацию и заключает с ней договор на обучение работников либо принимает решение об обучении в своём специализированном структурном образовательном подразделении</a:t>
            </a:r>
          </a:p>
        </p:txBody>
      </p:sp>
      <p:grpSp>
        <p:nvGrpSpPr>
          <p:cNvPr id="32" name="Группа 31"/>
          <p:cNvGrpSpPr/>
          <p:nvPr/>
        </p:nvGrpSpPr>
        <p:grpSpPr>
          <a:xfrm>
            <a:off x="990600" y="8420100"/>
            <a:ext cx="704850" cy="704850"/>
            <a:chOff x="862653" y="1134221"/>
            <a:chExt cx="704850" cy="704850"/>
          </a:xfrm>
          <a:solidFill>
            <a:srgbClr val="CF4520"/>
          </a:solidFill>
        </p:grpSpPr>
        <p:sp>
          <p:nvSpPr>
            <p:cNvPr id="33"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grpFill/>
          </p:spPr>
          <p:txBody>
            <a:bodyPr wrap="square" lIns="0" tIns="0" rIns="0" bIns="0" rtlCol="0"/>
            <a:lstStyle/>
            <a:p>
              <a:endParaRPr/>
            </a:p>
          </p:txBody>
        </p:sp>
        <p:sp>
          <p:nvSpPr>
            <p:cNvPr id="34" name="object 23"/>
            <p:cNvSpPr txBox="1"/>
            <p:nvPr/>
          </p:nvSpPr>
          <p:spPr>
            <a:xfrm>
              <a:off x="1091253" y="1286621"/>
              <a:ext cx="304800" cy="431528"/>
            </a:xfrm>
            <a:prstGeom prst="rect">
              <a:avLst/>
            </a:prstGeom>
            <a:grpFill/>
          </p:spPr>
          <p:txBody>
            <a:bodyPr vert="horz" wrap="square" lIns="0" tIns="15875" rIns="0" bIns="0" rtlCol="0">
              <a:spAutoFit/>
            </a:bodyPr>
            <a:lstStyle/>
            <a:p>
              <a:pPr marL="12700">
                <a:lnSpc>
                  <a:spcPct val="100000"/>
                </a:lnSpc>
                <a:spcBef>
                  <a:spcPts val="125"/>
                </a:spcBef>
              </a:pPr>
              <a:r>
                <a:rPr lang="ru-RU" sz="2700" b="1" dirty="0">
                  <a:solidFill>
                    <a:srgbClr val="FFFFFF"/>
                  </a:solidFill>
                  <a:latin typeface="Leelawadee UI"/>
                  <a:cs typeface="Leelawadee UI"/>
                </a:rPr>
                <a:t>6</a:t>
              </a:r>
              <a:endParaRPr sz="2700">
                <a:latin typeface="Leelawadee UI"/>
                <a:cs typeface="Leelawadee UI"/>
              </a:endParaRPr>
            </a:p>
          </p:txBody>
        </p:sp>
      </p:grpSp>
      <p:sp>
        <p:nvSpPr>
          <p:cNvPr id="35" name="object 10"/>
          <p:cNvSpPr txBox="1">
            <a:spLocks/>
          </p:cNvSpPr>
          <p:nvPr/>
        </p:nvSpPr>
        <p:spPr>
          <a:xfrm>
            <a:off x="2057400" y="8343900"/>
            <a:ext cx="15925800" cy="662489"/>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Центр занятости населения объявляет о проведении отбора среди промышленных предприятий, работники которых находятся под риском увольнения</a:t>
            </a:r>
          </a:p>
        </p:txBody>
      </p:sp>
      <p:pic>
        <p:nvPicPr>
          <p:cNvPr id="36" name="object 5"/>
          <p:cNvPicPr/>
          <p:nvPr/>
        </p:nvPicPr>
        <p:blipFill>
          <a:blip r:embed="rId3" cstate="print"/>
          <a:stretch>
            <a:fillRect/>
          </a:stretch>
        </p:blipFill>
        <p:spPr>
          <a:xfrm>
            <a:off x="14249400" y="1028700"/>
            <a:ext cx="4876800" cy="4533126"/>
          </a:xfrm>
          <a:prstGeom prst="rect">
            <a:avLst/>
          </a:prstGeom>
        </p:spPr>
      </p:pic>
      <p:pic>
        <p:nvPicPr>
          <p:cNvPr id="37" name="object 5"/>
          <p:cNvPicPr/>
          <p:nvPr/>
        </p:nvPicPr>
        <p:blipFill>
          <a:blip r:embed="rId3" cstate="print"/>
          <a:stretch>
            <a:fillRect/>
          </a:stretch>
        </p:blipFill>
        <p:spPr>
          <a:xfrm>
            <a:off x="10744200" y="5372100"/>
            <a:ext cx="4876800" cy="4533126"/>
          </a:xfrm>
          <a:prstGeom prst="rect">
            <a:avLst/>
          </a:prstGeom>
        </p:spPr>
      </p:pic>
      <p:pic>
        <p:nvPicPr>
          <p:cNvPr id="38" name="object 5"/>
          <p:cNvPicPr/>
          <p:nvPr/>
        </p:nvPicPr>
        <p:blipFill>
          <a:blip r:embed="rId3" cstate="print"/>
          <a:stretch>
            <a:fillRect/>
          </a:stretch>
        </p:blipFill>
        <p:spPr>
          <a:xfrm>
            <a:off x="15392400" y="6743700"/>
            <a:ext cx="4876800" cy="4533126"/>
          </a:xfrm>
          <a:prstGeom prst="rect">
            <a:avLst/>
          </a:prstGeom>
        </p:spPr>
      </p:pic>
      <p:pic>
        <p:nvPicPr>
          <p:cNvPr id="39" name="object 5"/>
          <p:cNvPicPr/>
          <p:nvPr/>
        </p:nvPicPr>
        <p:blipFill>
          <a:blip r:embed="rId3" cstate="print"/>
          <a:stretch>
            <a:fillRect/>
          </a:stretch>
        </p:blipFill>
        <p:spPr>
          <a:xfrm>
            <a:off x="6172200" y="8020437"/>
            <a:ext cx="4876800" cy="4533126"/>
          </a:xfrm>
          <a:prstGeom prst="rect">
            <a:avLst/>
          </a:prstGeom>
        </p:spPr>
      </p:pic>
      <p:grpSp>
        <p:nvGrpSpPr>
          <p:cNvPr id="43" name="Группа 42"/>
          <p:cNvGrpSpPr/>
          <p:nvPr/>
        </p:nvGrpSpPr>
        <p:grpSpPr>
          <a:xfrm>
            <a:off x="15697200" y="9563100"/>
            <a:ext cx="1371600" cy="381000"/>
            <a:chOff x="15201463" y="9303639"/>
            <a:chExt cx="2023833" cy="560609"/>
          </a:xfrm>
        </p:grpSpPr>
        <p:sp>
          <p:nvSpPr>
            <p:cNvPr id="40" name="Фигура, имеющая форму буквы L 39"/>
            <p:cNvSpPr/>
            <p:nvPr/>
          </p:nvSpPr>
          <p:spPr>
            <a:xfrm rot="13488587">
              <a:off x="16649262" y="9303639"/>
              <a:ext cx="576034" cy="560608"/>
            </a:xfrm>
            <a:prstGeom prst="corner">
              <a:avLst/>
            </a:prstGeom>
            <a:solidFill>
              <a:srgbClr val="30527C"/>
            </a:solidFill>
            <a:ln>
              <a:solidFill>
                <a:srgbClr val="305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Фигура, имеющая форму буквы L 40"/>
            <p:cNvSpPr/>
            <p:nvPr/>
          </p:nvSpPr>
          <p:spPr>
            <a:xfrm rot="13488587">
              <a:off x="15963463" y="9303640"/>
              <a:ext cx="576034" cy="560608"/>
            </a:xfrm>
            <a:prstGeom prst="corner">
              <a:avLst/>
            </a:prstGeom>
            <a:solidFill>
              <a:srgbClr val="30527C"/>
            </a:solidFill>
            <a:ln>
              <a:solidFill>
                <a:srgbClr val="305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Фигура, имеющая форму буквы L 41"/>
            <p:cNvSpPr/>
            <p:nvPr/>
          </p:nvSpPr>
          <p:spPr>
            <a:xfrm rot="13488587">
              <a:off x="15201463" y="9303640"/>
              <a:ext cx="576034" cy="560608"/>
            </a:xfrm>
            <a:prstGeom prst="corner">
              <a:avLst/>
            </a:prstGeom>
            <a:solidFill>
              <a:srgbClr val="30527C"/>
            </a:solidFill>
            <a:ln>
              <a:solidFill>
                <a:srgbClr val="305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45" name="Прямая соединительная линия 44"/>
          <p:cNvCxnSpPr/>
          <p:nvPr/>
        </p:nvCxnSpPr>
        <p:spPr>
          <a:xfrm>
            <a:off x="17221200" y="9715500"/>
            <a:ext cx="533400" cy="1588"/>
          </a:xfrm>
          <a:prstGeom prst="line">
            <a:avLst/>
          </a:prstGeom>
          <a:ln w="76200">
            <a:solidFill>
              <a:srgbClr val="30527C"/>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rot="5400000">
            <a:off x="1219994" y="2399506"/>
            <a:ext cx="304800" cy="1588"/>
          </a:xfrm>
          <a:prstGeom prst="line">
            <a:avLst/>
          </a:prstGeom>
          <a:ln w="76200">
            <a:solidFill>
              <a:srgbClr val="30527C"/>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rot="5400000">
            <a:off x="1067594" y="3694906"/>
            <a:ext cx="609600" cy="1588"/>
          </a:xfrm>
          <a:prstGeom prst="line">
            <a:avLst/>
          </a:prstGeom>
          <a:ln w="76200">
            <a:solidFill>
              <a:srgbClr val="30527C"/>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rot="5400000">
            <a:off x="1105694" y="5104606"/>
            <a:ext cx="533400" cy="1588"/>
          </a:xfrm>
          <a:prstGeom prst="line">
            <a:avLst/>
          </a:prstGeom>
          <a:ln w="76200">
            <a:solidFill>
              <a:srgbClr val="30527C"/>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rot="5400000">
            <a:off x="1029494" y="6628606"/>
            <a:ext cx="685800" cy="1588"/>
          </a:xfrm>
          <a:prstGeom prst="line">
            <a:avLst/>
          </a:prstGeom>
          <a:ln w="76200">
            <a:solidFill>
              <a:srgbClr val="30527C"/>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rot="5400000">
            <a:off x="1105694" y="8076406"/>
            <a:ext cx="533400" cy="1588"/>
          </a:xfrm>
          <a:prstGeom prst="line">
            <a:avLst/>
          </a:prstGeom>
          <a:ln w="76200">
            <a:solidFill>
              <a:srgbClr val="30527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0" y="37262"/>
            <a:ext cx="14449424" cy="10248899"/>
          </a:xfrm>
          <a:prstGeom prst="rect">
            <a:avLst/>
          </a:prstGeom>
        </p:spPr>
      </p:pic>
      <p:pic>
        <p:nvPicPr>
          <p:cNvPr id="16" name="object 5"/>
          <p:cNvPicPr/>
          <p:nvPr/>
        </p:nvPicPr>
        <p:blipFill>
          <a:blip r:embed="rId3" cstate="print"/>
          <a:stretch>
            <a:fillRect/>
          </a:stretch>
        </p:blipFill>
        <p:spPr>
          <a:xfrm>
            <a:off x="-457200" y="-342900"/>
            <a:ext cx="4876800" cy="4533126"/>
          </a:xfrm>
          <a:prstGeom prst="rect">
            <a:avLst/>
          </a:prstGeom>
        </p:spPr>
      </p:pic>
      <p:pic>
        <p:nvPicPr>
          <p:cNvPr id="7" name="object 13"/>
          <p:cNvPicPr/>
          <p:nvPr/>
        </p:nvPicPr>
        <p:blipFill>
          <a:blip r:embed="rId4" cstate="print"/>
          <a:stretch>
            <a:fillRect/>
          </a:stretch>
        </p:blipFill>
        <p:spPr>
          <a:xfrm>
            <a:off x="15697200" y="1"/>
            <a:ext cx="2590798" cy="1409699"/>
          </a:xfrm>
          <a:prstGeom prst="rect">
            <a:avLst/>
          </a:prstGeom>
        </p:spPr>
      </p:pic>
      <p:grpSp>
        <p:nvGrpSpPr>
          <p:cNvPr id="2" name="Группа 9"/>
          <p:cNvGrpSpPr/>
          <p:nvPr/>
        </p:nvGrpSpPr>
        <p:grpSpPr>
          <a:xfrm>
            <a:off x="990600" y="1485900"/>
            <a:ext cx="704850" cy="704850"/>
            <a:chOff x="862653" y="1134221"/>
            <a:chExt cx="704850" cy="704850"/>
          </a:xfrm>
        </p:grpSpPr>
        <p:sp>
          <p:nvSpPr>
            <p:cNvPr id="8"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solidFill>
              <a:srgbClr val="045781"/>
            </a:solidFill>
          </p:spPr>
          <p:txBody>
            <a:bodyPr wrap="square" lIns="0" tIns="0" rIns="0" bIns="0" rtlCol="0"/>
            <a:lstStyle/>
            <a:p>
              <a:endParaRPr/>
            </a:p>
          </p:txBody>
        </p:sp>
        <p:sp>
          <p:nvSpPr>
            <p:cNvPr id="9" name="object 23"/>
            <p:cNvSpPr txBox="1"/>
            <p:nvPr/>
          </p:nvSpPr>
          <p:spPr>
            <a:xfrm>
              <a:off x="1091253" y="1286621"/>
              <a:ext cx="304800" cy="431528"/>
            </a:xfrm>
            <a:prstGeom prst="rect">
              <a:avLst/>
            </a:prstGeom>
          </p:spPr>
          <p:txBody>
            <a:bodyPr vert="horz" wrap="square" lIns="0" tIns="15875" rIns="0" bIns="0" rtlCol="0">
              <a:spAutoFit/>
            </a:bodyPr>
            <a:lstStyle/>
            <a:p>
              <a:pPr marL="12700">
                <a:lnSpc>
                  <a:spcPct val="100000"/>
                </a:lnSpc>
                <a:spcBef>
                  <a:spcPts val="125"/>
                </a:spcBef>
              </a:pPr>
              <a:r>
                <a:rPr lang="ru-RU" sz="2700" b="1" dirty="0">
                  <a:solidFill>
                    <a:srgbClr val="FFFFFF"/>
                  </a:solidFill>
                  <a:latin typeface="Leelawadee UI"/>
                  <a:cs typeface="Leelawadee UI"/>
                </a:rPr>
                <a:t>7</a:t>
              </a:r>
              <a:endParaRPr sz="2700">
                <a:latin typeface="Leelawadee UI"/>
                <a:cs typeface="Leelawadee UI"/>
              </a:endParaRPr>
            </a:p>
          </p:txBody>
        </p:sp>
      </p:grpSp>
      <p:sp>
        <p:nvSpPr>
          <p:cNvPr id="11" name="object 10"/>
          <p:cNvSpPr txBox="1">
            <a:spLocks/>
          </p:cNvSpPr>
          <p:nvPr/>
        </p:nvSpPr>
        <p:spPr>
          <a:xfrm>
            <a:off x="1981200" y="1638300"/>
            <a:ext cx="16002000" cy="659155"/>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Работодатель в целях получения субсидии представляет в центр занятости населения </a:t>
            </a:r>
            <a:r>
              <a:rPr lang="ru-RU" sz="2800" kern="0" dirty="0" smtClean="0">
                <a:solidFill>
                  <a:srgbClr val="30527C"/>
                </a:solidFill>
                <a:latin typeface="Times New Roman" panose="02020603050405020304" pitchFamily="18" charset="0"/>
                <a:cs typeface="Times New Roman" panose="02020603050405020304" pitchFamily="18" charset="0"/>
              </a:rPr>
              <a:t>заявку</a:t>
            </a:r>
          </a:p>
          <a:p>
            <a:pPr algn="just" defTabSz="914130">
              <a:lnSpc>
                <a:spcPct val="75000"/>
              </a:lnSpc>
              <a:defRPr/>
            </a:pPr>
            <a:r>
              <a:rPr lang="ru-RU" sz="2800" kern="0" dirty="0" smtClean="0">
                <a:solidFill>
                  <a:srgbClr val="30527C"/>
                </a:solidFill>
                <a:latin typeface="Times New Roman" panose="02020603050405020304" pitchFamily="18" charset="0"/>
                <a:cs typeface="Times New Roman" panose="02020603050405020304" pitchFamily="18" charset="0"/>
              </a:rPr>
              <a:t>о </a:t>
            </a:r>
            <a:r>
              <a:rPr lang="ru-RU" sz="2800" kern="0" dirty="0">
                <a:solidFill>
                  <a:srgbClr val="30527C"/>
                </a:solidFill>
                <a:latin typeface="Times New Roman" panose="02020603050405020304" pitchFamily="18" charset="0"/>
                <a:cs typeface="Times New Roman" panose="02020603050405020304" pitchFamily="18" charset="0"/>
              </a:rPr>
              <a:t>предоставлении субсидии</a:t>
            </a:r>
          </a:p>
        </p:txBody>
      </p:sp>
      <p:grpSp>
        <p:nvGrpSpPr>
          <p:cNvPr id="3" name="Группа 11"/>
          <p:cNvGrpSpPr/>
          <p:nvPr/>
        </p:nvGrpSpPr>
        <p:grpSpPr>
          <a:xfrm>
            <a:off x="990600" y="2476500"/>
            <a:ext cx="704850" cy="704850"/>
            <a:chOff x="862653" y="1134221"/>
            <a:chExt cx="704850" cy="704850"/>
          </a:xfrm>
          <a:solidFill>
            <a:srgbClr val="CF4520"/>
          </a:solidFill>
        </p:grpSpPr>
        <p:sp>
          <p:nvSpPr>
            <p:cNvPr id="13"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grpFill/>
          </p:spPr>
          <p:txBody>
            <a:bodyPr wrap="square" lIns="0" tIns="0" rIns="0" bIns="0" rtlCol="0"/>
            <a:lstStyle/>
            <a:p>
              <a:endParaRPr/>
            </a:p>
          </p:txBody>
        </p:sp>
        <p:sp>
          <p:nvSpPr>
            <p:cNvPr id="14" name="object 23"/>
            <p:cNvSpPr txBox="1"/>
            <p:nvPr/>
          </p:nvSpPr>
          <p:spPr>
            <a:xfrm>
              <a:off x="1091253" y="1286621"/>
              <a:ext cx="304800" cy="431528"/>
            </a:xfrm>
            <a:prstGeom prst="rect">
              <a:avLst/>
            </a:prstGeom>
            <a:grpFill/>
          </p:spPr>
          <p:txBody>
            <a:bodyPr vert="horz" wrap="square" lIns="0" tIns="15875" rIns="0" bIns="0" rtlCol="0">
              <a:spAutoFit/>
            </a:bodyPr>
            <a:lstStyle/>
            <a:p>
              <a:pPr marL="12700">
                <a:lnSpc>
                  <a:spcPct val="100000"/>
                </a:lnSpc>
                <a:spcBef>
                  <a:spcPts val="125"/>
                </a:spcBef>
              </a:pPr>
              <a:r>
                <a:rPr lang="ru-RU" sz="2700" b="1" dirty="0">
                  <a:solidFill>
                    <a:srgbClr val="FFFFFF"/>
                  </a:solidFill>
                  <a:latin typeface="Leelawadee UI"/>
                  <a:cs typeface="Leelawadee UI"/>
                </a:rPr>
                <a:t>8</a:t>
              </a:r>
              <a:endParaRPr sz="2700">
                <a:latin typeface="Leelawadee UI"/>
                <a:cs typeface="Leelawadee UI"/>
              </a:endParaRPr>
            </a:p>
          </p:txBody>
        </p:sp>
      </p:grpSp>
      <p:sp>
        <p:nvSpPr>
          <p:cNvPr id="15" name="object 10"/>
          <p:cNvSpPr txBox="1">
            <a:spLocks/>
          </p:cNvSpPr>
          <p:nvPr/>
        </p:nvSpPr>
        <p:spPr>
          <a:xfrm>
            <a:off x="2057400" y="2552700"/>
            <a:ext cx="15925800" cy="662489"/>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Центр занятости населения рассматривает заявку работодателя и принимает решение о предоставлении субсидии либо об отказе в её предоставлении*</a:t>
            </a:r>
          </a:p>
        </p:txBody>
      </p:sp>
      <p:sp>
        <p:nvSpPr>
          <p:cNvPr id="23" name="object 10"/>
          <p:cNvSpPr txBox="1">
            <a:spLocks/>
          </p:cNvSpPr>
          <p:nvPr/>
        </p:nvSpPr>
        <p:spPr>
          <a:xfrm>
            <a:off x="2057400" y="3314700"/>
            <a:ext cx="15925800" cy="474489"/>
          </a:xfrm>
          <a:prstGeom prst="rect">
            <a:avLst/>
          </a:prstGeom>
        </p:spPr>
        <p:txBody>
          <a:bodyPr vert="horz" wrap="square" lIns="0" tIns="12700" rIns="0" bIns="0" rtlCol="0">
            <a:spAutoFit/>
          </a:bodyPr>
          <a:lstStyle/>
          <a:p>
            <a:pPr algn="just" defTabSz="914130">
              <a:lnSpc>
                <a:spcPct val="75000"/>
              </a:lnSpc>
              <a:defRPr/>
            </a:pPr>
            <a:r>
              <a:rPr lang="ru-RU" sz="2000" i="1" kern="0" dirty="0">
                <a:solidFill>
                  <a:srgbClr val="30527C"/>
                </a:solidFill>
                <a:latin typeface="Times New Roman" pitchFamily="18" charset="0"/>
                <a:cs typeface="Times New Roman" pitchFamily="18" charset="0"/>
              </a:rPr>
              <a:t>*Основания для отказа участнику отбора в предоставлении субсидии перечислены в Порядке субсидирования </a:t>
            </a:r>
            <a:r>
              <a:rPr lang="ru-RU" sz="2000" i="1" kern="0" dirty="0" smtClean="0">
                <a:solidFill>
                  <a:srgbClr val="30527C"/>
                </a:solidFill>
                <a:latin typeface="Times New Roman" pitchFamily="18" charset="0"/>
                <a:cs typeface="Times New Roman" pitchFamily="18" charset="0"/>
              </a:rPr>
              <a:t>работодателей, </a:t>
            </a:r>
            <a:r>
              <a:rPr lang="ru-RU" sz="2000" i="1" kern="0" dirty="0">
                <a:solidFill>
                  <a:srgbClr val="30527C"/>
                </a:solidFill>
                <a:latin typeface="Times New Roman" pitchFamily="18" charset="0"/>
                <a:cs typeface="Times New Roman" pitchFamily="18" charset="0"/>
              </a:rPr>
              <a:t>утверждённого постановлением Правительства Ростовской области от 28.03.2022 № 209 (далее – Порядок субсидирования работодателей)</a:t>
            </a:r>
          </a:p>
        </p:txBody>
      </p:sp>
      <p:sp>
        <p:nvSpPr>
          <p:cNvPr id="27" name="object 10"/>
          <p:cNvSpPr txBox="1">
            <a:spLocks/>
          </p:cNvSpPr>
          <p:nvPr/>
        </p:nvSpPr>
        <p:spPr>
          <a:xfrm>
            <a:off x="2057400" y="4762500"/>
            <a:ext cx="15925800" cy="339324"/>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Центр занятости населения заключает соглашение с работодателем о предоставлении субсидии</a:t>
            </a:r>
          </a:p>
        </p:txBody>
      </p:sp>
      <p:grpSp>
        <p:nvGrpSpPr>
          <p:cNvPr id="12" name="Группа 27"/>
          <p:cNvGrpSpPr/>
          <p:nvPr/>
        </p:nvGrpSpPr>
        <p:grpSpPr>
          <a:xfrm>
            <a:off x="990600" y="4572000"/>
            <a:ext cx="704850" cy="704850"/>
            <a:chOff x="862653" y="1134221"/>
            <a:chExt cx="704850" cy="704850"/>
          </a:xfrm>
        </p:grpSpPr>
        <p:sp>
          <p:nvSpPr>
            <p:cNvPr id="29"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solidFill>
              <a:srgbClr val="045781"/>
            </a:solidFill>
          </p:spPr>
          <p:txBody>
            <a:bodyPr wrap="square" lIns="0" tIns="0" rIns="0" bIns="0" rtlCol="0"/>
            <a:lstStyle/>
            <a:p>
              <a:endParaRPr/>
            </a:p>
          </p:txBody>
        </p:sp>
        <p:sp>
          <p:nvSpPr>
            <p:cNvPr id="30" name="object 23"/>
            <p:cNvSpPr txBox="1"/>
            <p:nvPr/>
          </p:nvSpPr>
          <p:spPr>
            <a:xfrm>
              <a:off x="1091253" y="1286621"/>
              <a:ext cx="304800" cy="431528"/>
            </a:xfrm>
            <a:prstGeom prst="rect">
              <a:avLst/>
            </a:prstGeom>
          </p:spPr>
          <p:txBody>
            <a:bodyPr vert="horz" wrap="square" lIns="0" tIns="15875" rIns="0" bIns="0" rtlCol="0">
              <a:spAutoFit/>
            </a:bodyPr>
            <a:lstStyle/>
            <a:p>
              <a:pPr marL="12700">
                <a:lnSpc>
                  <a:spcPct val="100000"/>
                </a:lnSpc>
                <a:spcBef>
                  <a:spcPts val="125"/>
                </a:spcBef>
              </a:pPr>
              <a:r>
                <a:rPr lang="ru-RU" sz="2700" b="1" dirty="0">
                  <a:solidFill>
                    <a:srgbClr val="FFFFFF"/>
                  </a:solidFill>
                  <a:latin typeface="Leelawadee UI"/>
                  <a:cs typeface="Leelawadee UI"/>
                </a:rPr>
                <a:t>9</a:t>
              </a:r>
              <a:endParaRPr sz="2700">
                <a:latin typeface="Leelawadee UI"/>
                <a:cs typeface="Leelawadee UI"/>
              </a:endParaRPr>
            </a:p>
          </p:txBody>
        </p:sp>
      </p:grpSp>
      <p:sp>
        <p:nvSpPr>
          <p:cNvPr id="31" name="object 10"/>
          <p:cNvSpPr txBox="1">
            <a:spLocks/>
          </p:cNvSpPr>
          <p:nvPr/>
        </p:nvSpPr>
        <p:spPr>
          <a:xfrm>
            <a:off x="2057400" y="5676900"/>
            <a:ext cx="15925800" cy="339324"/>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Работодатель организует обучение работников, находящихся под риском увольнения</a:t>
            </a:r>
          </a:p>
        </p:txBody>
      </p:sp>
      <p:grpSp>
        <p:nvGrpSpPr>
          <p:cNvPr id="18" name="Группа 31"/>
          <p:cNvGrpSpPr/>
          <p:nvPr/>
        </p:nvGrpSpPr>
        <p:grpSpPr>
          <a:xfrm>
            <a:off x="990600" y="5600700"/>
            <a:ext cx="704850" cy="704850"/>
            <a:chOff x="862653" y="1134221"/>
            <a:chExt cx="704850" cy="704850"/>
          </a:xfrm>
          <a:solidFill>
            <a:srgbClr val="CF4520"/>
          </a:solidFill>
        </p:grpSpPr>
        <p:sp>
          <p:nvSpPr>
            <p:cNvPr id="33"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grpFill/>
          </p:spPr>
          <p:txBody>
            <a:bodyPr wrap="square" lIns="0" tIns="0" rIns="0" bIns="0" rtlCol="0"/>
            <a:lstStyle/>
            <a:p>
              <a:endParaRPr/>
            </a:p>
          </p:txBody>
        </p:sp>
        <p:sp>
          <p:nvSpPr>
            <p:cNvPr id="34" name="object 23"/>
            <p:cNvSpPr txBox="1"/>
            <p:nvPr/>
          </p:nvSpPr>
          <p:spPr>
            <a:xfrm>
              <a:off x="1015053" y="1286621"/>
              <a:ext cx="457200" cy="431528"/>
            </a:xfrm>
            <a:prstGeom prst="rect">
              <a:avLst/>
            </a:prstGeom>
            <a:grpFill/>
          </p:spPr>
          <p:txBody>
            <a:bodyPr vert="horz" wrap="square" lIns="0" tIns="15875" rIns="0" bIns="0" rtlCol="0">
              <a:spAutoFit/>
            </a:bodyPr>
            <a:lstStyle/>
            <a:p>
              <a:pPr marL="12700">
                <a:lnSpc>
                  <a:spcPct val="100000"/>
                </a:lnSpc>
                <a:spcBef>
                  <a:spcPts val="125"/>
                </a:spcBef>
              </a:pPr>
              <a:r>
                <a:rPr lang="ru-RU" sz="2700" b="1" dirty="0" smtClean="0">
                  <a:solidFill>
                    <a:srgbClr val="FFFFFF"/>
                  </a:solidFill>
                  <a:latin typeface="Leelawadee UI"/>
                  <a:cs typeface="Leelawadee UI"/>
                </a:rPr>
                <a:t>10</a:t>
              </a:r>
              <a:endParaRPr sz="2700">
                <a:latin typeface="Leelawadee UI"/>
                <a:cs typeface="Leelawadee UI"/>
              </a:endParaRPr>
            </a:p>
          </p:txBody>
        </p:sp>
      </p:grpSp>
      <p:sp>
        <p:nvSpPr>
          <p:cNvPr id="35" name="object 10"/>
          <p:cNvSpPr txBox="1">
            <a:spLocks/>
          </p:cNvSpPr>
          <p:nvPr/>
        </p:nvSpPr>
        <p:spPr>
          <a:xfrm>
            <a:off x="2057400" y="6515100"/>
            <a:ext cx="15925800" cy="662489"/>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Работодатель в течение 15 рабочих дней по окончании обучения предоставляет в центр занятости населения документы, подтверждающие прохождение работниками обучения</a:t>
            </a:r>
          </a:p>
        </p:txBody>
      </p:sp>
      <p:pic>
        <p:nvPicPr>
          <p:cNvPr id="36" name="object 5"/>
          <p:cNvPicPr/>
          <p:nvPr/>
        </p:nvPicPr>
        <p:blipFill>
          <a:blip r:embed="rId3" cstate="print"/>
          <a:stretch>
            <a:fillRect/>
          </a:stretch>
        </p:blipFill>
        <p:spPr>
          <a:xfrm>
            <a:off x="14249400" y="1028700"/>
            <a:ext cx="4876800" cy="4533126"/>
          </a:xfrm>
          <a:prstGeom prst="rect">
            <a:avLst/>
          </a:prstGeom>
        </p:spPr>
      </p:pic>
      <p:pic>
        <p:nvPicPr>
          <p:cNvPr id="37" name="object 5"/>
          <p:cNvPicPr/>
          <p:nvPr/>
        </p:nvPicPr>
        <p:blipFill>
          <a:blip r:embed="rId3" cstate="print"/>
          <a:stretch>
            <a:fillRect/>
          </a:stretch>
        </p:blipFill>
        <p:spPr>
          <a:xfrm>
            <a:off x="10744200" y="5372100"/>
            <a:ext cx="4876800" cy="4533126"/>
          </a:xfrm>
          <a:prstGeom prst="rect">
            <a:avLst/>
          </a:prstGeom>
        </p:spPr>
      </p:pic>
      <p:pic>
        <p:nvPicPr>
          <p:cNvPr id="38" name="object 5"/>
          <p:cNvPicPr/>
          <p:nvPr/>
        </p:nvPicPr>
        <p:blipFill>
          <a:blip r:embed="rId3" cstate="print"/>
          <a:stretch>
            <a:fillRect/>
          </a:stretch>
        </p:blipFill>
        <p:spPr>
          <a:xfrm>
            <a:off x="15392400" y="6743700"/>
            <a:ext cx="4876800" cy="4533126"/>
          </a:xfrm>
          <a:prstGeom prst="rect">
            <a:avLst/>
          </a:prstGeom>
        </p:spPr>
      </p:pic>
      <p:pic>
        <p:nvPicPr>
          <p:cNvPr id="39" name="object 5"/>
          <p:cNvPicPr/>
          <p:nvPr/>
        </p:nvPicPr>
        <p:blipFill>
          <a:blip r:embed="rId3" cstate="print"/>
          <a:stretch>
            <a:fillRect/>
          </a:stretch>
        </p:blipFill>
        <p:spPr>
          <a:xfrm>
            <a:off x="6172200" y="8020437"/>
            <a:ext cx="4876800" cy="4533126"/>
          </a:xfrm>
          <a:prstGeom prst="rect">
            <a:avLst/>
          </a:prstGeom>
        </p:spPr>
      </p:pic>
      <p:grpSp>
        <p:nvGrpSpPr>
          <p:cNvPr id="44" name="Группа 27"/>
          <p:cNvGrpSpPr/>
          <p:nvPr/>
        </p:nvGrpSpPr>
        <p:grpSpPr>
          <a:xfrm>
            <a:off x="990600" y="6515100"/>
            <a:ext cx="704850" cy="704850"/>
            <a:chOff x="862653" y="1134221"/>
            <a:chExt cx="704850" cy="704850"/>
          </a:xfrm>
        </p:grpSpPr>
        <p:sp>
          <p:nvSpPr>
            <p:cNvPr id="46"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solidFill>
              <a:srgbClr val="045781"/>
            </a:solidFill>
          </p:spPr>
          <p:txBody>
            <a:bodyPr wrap="square" lIns="0" tIns="0" rIns="0" bIns="0" rtlCol="0"/>
            <a:lstStyle/>
            <a:p>
              <a:endParaRPr/>
            </a:p>
          </p:txBody>
        </p:sp>
        <p:sp>
          <p:nvSpPr>
            <p:cNvPr id="47" name="object 23"/>
            <p:cNvSpPr txBox="1"/>
            <p:nvPr/>
          </p:nvSpPr>
          <p:spPr>
            <a:xfrm>
              <a:off x="1015053" y="1286621"/>
              <a:ext cx="457200" cy="431528"/>
            </a:xfrm>
            <a:prstGeom prst="rect">
              <a:avLst/>
            </a:prstGeom>
          </p:spPr>
          <p:txBody>
            <a:bodyPr vert="horz" wrap="square" lIns="0" tIns="15875" rIns="0" bIns="0" rtlCol="0">
              <a:spAutoFit/>
            </a:bodyPr>
            <a:lstStyle/>
            <a:p>
              <a:pPr marL="12700">
                <a:lnSpc>
                  <a:spcPct val="100000"/>
                </a:lnSpc>
                <a:spcBef>
                  <a:spcPts val="125"/>
                </a:spcBef>
              </a:pPr>
              <a:r>
                <a:rPr lang="ru-RU" sz="2700" b="1" dirty="0" smtClean="0">
                  <a:solidFill>
                    <a:srgbClr val="FFFFFF"/>
                  </a:solidFill>
                  <a:latin typeface="Leelawadee UI"/>
                  <a:cs typeface="Leelawadee UI"/>
                </a:rPr>
                <a:t>11</a:t>
              </a:r>
              <a:endParaRPr sz="2700">
                <a:latin typeface="Leelawadee UI"/>
                <a:cs typeface="Leelawadee UI"/>
              </a:endParaRPr>
            </a:p>
          </p:txBody>
        </p:sp>
      </p:grpSp>
      <p:grpSp>
        <p:nvGrpSpPr>
          <p:cNvPr id="48" name="Группа 31"/>
          <p:cNvGrpSpPr/>
          <p:nvPr/>
        </p:nvGrpSpPr>
        <p:grpSpPr>
          <a:xfrm>
            <a:off x="990600" y="7658100"/>
            <a:ext cx="704850" cy="704850"/>
            <a:chOff x="862653" y="1134221"/>
            <a:chExt cx="704850" cy="704850"/>
          </a:xfrm>
          <a:solidFill>
            <a:srgbClr val="CF4520"/>
          </a:solidFill>
        </p:grpSpPr>
        <p:sp>
          <p:nvSpPr>
            <p:cNvPr id="49"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grpFill/>
          </p:spPr>
          <p:txBody>
            <a:bodyPr wrap="square" lIns="0" tIns="0" rIns="0" bIns="0" rtlCol="0"/>
            <a:lstStyle/>
            <a:p>
              <a:endParaRPr/>
            </a:p>
          </p:txBody>
        </p:sp>
        <p:sp>
          <p:nvSpPr>
            <p:cNvPr id="50" name="object 23"/>
            <p:cNvSpPr txBox="1"/>
            <p:nvPr/>
          </p:nvSpPr>
          <p:spPr>
            <a:xfrm>
              <a:off x="1015053" y="1286621"/>
              <a:ext cx="457200" cy="431528"/>
            </a:xfrm>
            <a:prstGeom prst="rect">
              <a:avLst/>
            </a:prstGeom>
            <a:grpFill/>
          </p:spPr>
          <p:txBody>
            <a:bodyPr vert="horz" wrap="square" lIns="0" tIns="15875" rIns="0" bIns="0" rtlCol="0">
              <a:spAutoFit/>
            </a:bodyPr>
            <a:lstStyle/>
            <a:p>
              <a:pPr marL="12700">
                <a:lnSpc>
                  <a:spcPct val="100000"/>
                </a:lnSpc>
                <a:spcBef>
                  <a:spcPts val="125"/>
                </a:spcBef>
              </a:pPr>
              <a:r>
                <a:rPr lang="ru-RU" sz="2700" b="1" dirty="0" smtClean="0">
                  <a:solidFill>
                    <a:srgbClr val="FFFFFF"/>
                  </a:solidFill>
                  <a:latin typeface="Leelawadee UI"/>
                  <a:cs typeface="Leelawadee UI"/>
                </a:rPr>
                <a:t>12</a:t>
              </a:r>
              <a:endParaRPr sz="2700">
                <a:latin typeface="Leelawadee UI"/>
                <a:cs typeface="Leelawadee UI"/>
              </a:endParaRPr>
            </a:p>
          </p:txBody>
        </p:sp>
      </p:grpSp>
      <p:sp>
        <p:nvSpPr>
          <p:cNvPr id="51" name="object 10"/>
          <p:cNvSpPr txBox="1">
            <a:spLocks/>
          </p:cNvSpPr>
          <p:nvPr/>
        </p:nvSpPr>
        <p:spPr>
          <a:xfrm>
            <a:off x="2057400" y="7886700"/>
            <a:ext cx="15925800" cy="339324"/>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Работодатель обеспечивает занятость работников по истечении 3 месяцев после окончания обучения</a:t>
            </a:r>
            <a:endParaRPr lang="ru-RU" sz="2400" kern="0" dirty="0">
              <a:solidFill>
                <a:srgbClr val="30527C"/>
              </a:solidFill>
              <a:latin typeface="Times New Roman" panose="02020603050405020304" pitchFamily="18" charset="0"/>
              <a:cs typeface="Times New Roman" panose="02020603050405020304" pitchFamily="18" charset="0"/>
            </a:endParaRPr>
          </a:p>
        </p:txBody>
      </p:sp>
      <p:grpSp>
        <p:nvGrpSpPr>
          <p:cNvPr id="52" name="Группа 27"/>
          <p:cNvGrpSpPr/>
          <p:nvPr/>
        </p:nvGrpSpPr>
        <p:grpSpPr>
          <a:xfrm>
            <a:off x="990600" y="8877300"/>
            <a:ext cx="704850" cy="704850"/>
            <a:chOff x="862653" y="1134221"/>
            <a:chExt cx="704850" cy="704850"/>
          </a:xfrm>
        </p:grpSpPr>
        <p:sp>
          <p:nvSpPr>
            <p:cNvPr id="53" name="object 3"/>
            <p:cNvSpPr/>
            <p:nvPr/>
          </p:nvSpPr>
          <p:spPr>
            <a:xfrm>
              <a:off x="862653" y="1134221"/>
              <a:ext cx="704850" cy="704850"/>
            </a:xfrm>
            <a:custGeom>
              <a:avLst/>
              <a:gdLst/>
              <a:ahLst/>
              <a:cxnLst/>
              <a:rect l="l" t="t" r="r" b="b"/>
              <a:pathLst>
                <a:path w="704850" h="704850">
                  <a:moveTo>
                    <a:pt x="352425" y="704850"/>
                  </a:moveTo>
                  <a:lnTo>
                    <a:pt x="304603" y="701632"/>
                  </a:lnTo>
                  <a:lnTo>
                    <a:pt x="258736" y="692261"/>
                  </a:lnTo>
                  <a:lnTo>
                    <a:pt x="215245" y="677154"/>
                  </a:lnTo>
                  <a:lnTo>
                    <a:pt x="174549" y="656733"/>
                  </a:lnTo>
                  <a:lnTo>
                    <a:pt x="137068" y="631417"/>
                  </a:lnTo>
                  <a:lnTo>
                    <a:pt x="103222" y="601627"/>
                  </a:lnTo>
                  <a:lnTo>
                    <a:pt x="73432" y="567781"/>
                  </a:lnTo>
                  <a:lnTo>
                    <a:pt x="48116" y="530300"/>
                  </a:lnTo>
                  <a:lnTo>
                    <a:pt x="27695" y="489604"/>
                  </a:lnTo>
                  <a:lnTo>
                    <a:pt x="12588" y="446113"/>
                  </a:lnTo>
                  <a:lnTo>
                    <a:pt x="3217" y="400246"/>
                  </a:lnTo>
                  <a:lnTo>
                    <a:pt x="0" y="352425"/>
                  </a:lnTo>
                  <a:lnTo>
                    <a:pt x="3217" y="304603"/>
                  </a:lnTo>
                  <a:lnTo>
                    <a:pt x="12588" y="258736"/>
                  </a:lnTo>
                  <a:lnTo>
                    <a:pt x="27695" y="215245"/>
                  </a:lnTo>
                  <a:lnTo>
                    <a:pt x="48116" y="174549"/>
                  </a:lnTo>
                  <a:lnTo>
                    <a:pt x="73432" y="137068"/>
                  </a:lnTo>
                  <a:lnTo>
                    <a:pt x="103222" y="103222"/>
                  </a:lnTo>
                  <a:lnTo>
                    <a:pt x="137068" y="73432"/>
                  </a:lnTo>
                  <a:lnTo>
                    <a:pt x="174549" y="48116"/>
                  </a:lnTo>
                  <a:lnTo>
                    <a:pt x="215245" y="27695"/>
                  </a:lnTo>
                  <a:lnTo>
                    <a:pt x="258736" y="12588"/>
                  </a:lnTo>
                  <a:lnTo>
                    <a:pt x="304603" y="3217"/>
                  </a:lnTo>
                  <a:lnTo>
                    <a:pt x="352425" y="0"/>
                  </a:lnTo>
                  <a:lnTo>
                    <a:pt x="400246" y="3217"/>
                  </a:lnTo>
                  <a:lnTo>
                    <a:pt x="446113" y="12588"/>
                  </a:lnTo>
                  <a:lnTo>
                    <a:pt x="489604" y="27695"/>
                  </a:lnTo>
                  <a:lnTo>
                    <a:pt x="530300" y="48116"/>
                  </a:lnTo>
                  <a:lnTo>
                    <a:pt x="567781" y="73432"/>
                  </a:lnTo>
                  <a:lnTo>
                    <a:pt x="601627" y="103222"/>
                  </a:lnTo>
                  <a:lnTo>
                    <a:pt x="631417" y="137068"/>
                  </a:lnTo>
                  <a:lnTo>
                    <a:pt x="656733" y="174549"/>
                  </a:lnTo>
                  <a:lnTo>
                    <a:pt x="677154" y="215245"/>
                  </a:lnTo>
                  <a:lnTo>
                    <a:pt x="692261" y="258736"/>
                  </a:lnTo>
                  <a:lnTo>
                    <a:pt x="701632" y="304603"/>
                  </a:lnTo>
                  <a:lnTo>
                    <a:pt x="704850" y="352425"/>
                  </a:lnTo>
                  <a:lnTo>
                    <a:pt x="701632" y="400246"/>
                  </a:lnTo>
                  <a:lnTo>
                    <a:pt x="692261" y="446113"/>
                  </a:lnTo>
                  <a:lnTo>
                    <a:pt x="677154" y="489604"/>
                  </a:lnTo>
                  <a:lnTo>
                    <a:pt x="656733" y="530300"/>
                  </a:lnTo>
                  <a:lnTo>
                    <a:pt x="631417" y="567781"/>
                  </a:lnTo>
                  <a:lnTo>
                    <a:pt x="601627" y="601627"/>
                  </a:lnTo>
                  <a:lnTo>
                    <a:pt x="567781" y="631417"/>
                  </a:lnTo>
                  <a:lnTo>
                    <a:pt x="530300" y="656733"/>
                  </a:lnTo>
                  <a:lnTo>
                    <a:pt x="489604" y="677154"/>
                  </a:lnTo>
                  <a:lnTo>
                    <a:pt x="446113" y="692261"/>
                  </a:lnTo>
                  <a:lnTo>
                    <a:pt x="400246" y="701632"/>
                  </a:lnTo>
                  <a:lnTo>
                    <a:pt x="352425" y="704850"/>
                  </a:lnTo>
                  <a:close/>
                </a:path>
              </a:pathLst>
            </a:custGeom>
            <a:solidFill>
              <a:srgbClr val="045781"/>
            </a:solidFill>
          </p:spPr>
          <p:txBody>
            <a:bodyPr wrap="square" lIns="0" tIns="0" rIns="0" bIns="0" rtlCol="0"/>
            <a:lstStyle/>
            <a:p>
              <a:endParaRPr/>
            </a:p>
          </p:txBody>
        </p:sp>
        <p:sp>
          <p:nvSpPr>
            <p:cNvPr id="54" name="object 23"/>
            <p:cNvSpPr txBox="1"/>
            <p:nvPr/>
          </p:nvSpPr>
          <p:spPr>
            <a:xfrm>
              <a:off x="1015053" y="1286621"/>
              <a:ext cx="457200" cy="431528"/>
            </a:xfrm>
            <a:prstGeom prst="rect">
              <a:avLst/>
            </a:prstGeom>
          </p:spPr>
          <p:txBody>
            <a:bodyPr vert="horz" wrap="square" lIns="0" tIns="15875" rIns="0" bIns="0" rtlCol="0">
              <a:spAutoFit/>
            </a:bodyPr>
            <a:lstStyle/>
            <a:p>
              <a:pPr marL="12700">
                <a:lnSpc>
                  <a:spcPct val="100000"/>
                </a:lnSpc>
                <a:spcBef>
                  <a:spcPts val="125"/>
                </a:spcBef>
              </a:pPr>
              <a:r>
                <a:rPr lang="ru-RU" sz="2700" b="1" dirty="0" smtClean="0">
                  <a:solidFill>
                    <a:srgbClr val="FFFFFF"/>
                  </a:solidFill>
                  <a:latin typeface="Leelawadee UI"/>
                  <a:cs typeface="Leelawadee UI"/>
                </a:rPr>
                <a:t>13</a:t>
              </a:r>
              <a:endParaRPr sz="2700">
                <a:latin typeface="Leelawadee UI"/>
                <a:cs typeface="Leelawadee UI"/>
              </a:endParaRPr>
            </a:p>
          </p:txBody>
        </p:sp>
      </p:grpSp>
      <p:sp>
        <p:nvSpPr>
          <p:cNvPr id="55" name="object 10"/>
          <p:cNvSpPr txBox="1">
            <a:spLocks/>
          </p:cNvSpPr>
          <p:nvPr/>
        </p:nvSpPr>
        <p:spPr>
          <a:xfrm>
            <a:off x="2057400" y="8877300"/>
            <a:ext cx="15925800" cy="985654"/>
          </a:xfrm>
          <a:prstGeom prst="rect">
            <a:avLst/>
          </a:prstGeom>
        </p:spPr>
        <p:txBody>
          <a:bodyPr vert="horz" wrap="square" lIns="0" tIns="12700" rIns="0" bIns="0" rtlCol="0">
            <a:spAutoFit/>
          </a:bodyPr>
          <a:lstStyle/>
          <a:p>
            <a:pPr algn="just" defTabSz="914130">
              <a:lnSpc>
                <a:spcPct val="75000"/>
              </a:lnSpc>
              <a:defRPr/>
            </a:pPr>
            <a:r>
              <a:rPr lang="ru-RU" sz="2800" kern="0" dirty="0">
                <a:solidFill>
                  <a:srgbClr val="30527C"/>
                </a:solidFill>
                <a:latin typeface="Times New Roman" panose="02020603050405020304" pitchFamily="18" charset="0"/>
                <a:cs typeface="Times New Roman" panose="02020603050405020304" pitchFamily="18" charset="0"/>
              </a:rPr>
              <a:t>Работодатель предоставляет в центр занятости населения отчёт о достижении значений результата предоставления субсидии и показателя, необходимого для достижения результата предоставления субсидии, составленные по форме и в сроки, установленные соглашением</a:t>
            </a:r>
          </a:p>
        </p:txBody>
      </p:sp>
      <p:cxnSp>
        <p:nvCxnSpPr>
          <p:cNvPr id="56" name="Прямая соединительная линия 55"/>
          <p:cNvCxnSpPr/>
          <p:nvPr/>
        </p:nvCxnSpPr>
        <p:spPr>
          <a:xfrm rot="5400000">
            <a:off x="1296194" y="2323306"/>
            <a:ext cx="152400" cy="1588"/>
          </a:xfrm>
          <a:prstGeom prst="line">
            <a:avLst/>
          </a:prstGeom>
          <a:ln w="76200">
            <a:solidFill>
              <a:srgbClr val="30527C"/>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rot="5400000">
            <a:off x="762794" y="3847306"/>
            <a:ext cx="1219200" cy="1588"/>
          </a:xfrm>
          <a:prstGeom prst="line">
            <a:avLst/>
          </a:prstGeom>
          <a:ln w="76200">
            <a:solidFill>
              <a:srgbClr val="30527C"/>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rot="5400000">
            <a:off x="1258094" y="5409406"/>
            <a:ext cx="228600" cy="1588"/>
          </a:xfrm>
          <a:prstGeom prst="line">
            <a:avLst/>
          </a:prstGeom>
          <a:ln w="76200">
            <a:solidFill>
              <a:srgbClr val="30527C"/>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rot="5400000">
            <a:off x="1296194" y="6438106"/>
            <a:ext cx="152400" cy="1588"/>
          </a:xfrm>
          <a:prstGeom prst="line">
            <a:avLst/>
          </a:prstGeom>
          <a:ln w="76200">
            <a:solidFill>
              <a:srgbClr val="30527C"/>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5400000">
            <a:off x="1219994" y="7428706"/>
            <a:ext cx="304800" cy="1588"/>
          </a:xfrm>
          <a:prstGeom prst="line">
            <a:avLst/>
          </a:prstGeom>
          <a:ln w="76200">
            <a:solidFill>
              <a:srgbClr val="30527C"/>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rot="5400000">
            <a:off x="1181894" y="8609806"/>
            <a:ext cx="381000" cy="1588"/>
          </a:xfrm>
          <a:prstGeom prst="line">
            <a:avLst/>
          </a:prstGeom>
          <a:ln w="76200">
            <a:solidFill>
              <a:srgbClr val="30527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0" y="37262"/>
            <a:ext cx="14449424" cy="10248899"/>
          </a:xfrm>
          <a:prstGeom prst="rect">
            <a:avLst/>
          </a:prstGeom>
        </p:spPr>
      </p:pic>
      <p:pic>
        <p:nvPicPr>
          <p:cNvPr id="16" name="object 5"/>
          <p:cNvPicPr/>
          <p:nvPr/>
        </p:nvPicPr>
        <p:blipFill>
          <a:blip r:embed="rId3" cstate="print"/>
          <a:stretch>
            <a:fillRect/>
          </a:stretch>
        </p:blipFill>
        <p:spPr>
          <a:xfrm>
            <a:off x="-457200" y="-342900"/>
            <a:ext cx="4876800" cy="4533126"/>
          </a:xfrm>
          <a:prstGeom prst="rect">
            <a:avLst/>
          </a:prstGeom>
        </p:spPr>
      </p:pic>
      <p:pic>
        <p:nvPicPr>
          <p:cNvPr id="7" name="object 13"/>
          <p:cNvPicPr/>
          <p:nvPr/>
        </p:nvPicPr>
        <p:blipFill>
          <a:blip r:embed="rId4" cstate="print"/>
          <a:stretch>
            <a:fillRect/>
          </a:stretch>
        </p:blipFill>
        <p:spPr>
          <a:xfrm>
            <a:off x="15697200" y="1"/>
            <a:ext cx="2590798" cy="1409699"/>
          </a:xfrm>
          <a:prstGeom prst="rect">
            <a:avLst/>
          </a:prstGeom>
        </p:spPr>
      </p:pic>
      <p:sp>
        <p:nvSpPr>
          <p:cNvPr id="11" name="object 10"/>
          <p:cNvSpPr txBox="1">
            <a:spLocks/>
          </p:cNvSpPr>
          <p:nvPr/>
        </p:nvSpPr>
        <p:spPr>
          <a:xfrm>
            <a:off x="914400" y="1638300"/>
            <a:ext cx="16535400" cy="3475310"/>
          </a:xfrm>
          <a:prstGeom prst="rect">
            <a:avLst/>
          </a:prstGeom>
        </p:spPr>
        <p:txBody>
          <a:bodyPr vert="horz" wrap="square" lIns="0" tIns="12700" rIns="0" bIns="0" rtlCol="0">
            <a:spAutoFit/>
          </a:bodyPr>
          <a:lstStyle/>
          <a:p>
            <a:pPr algn="ctr"/>
            <a:r>
              <a:rPr lang="ru-RU" sz="4500" b="1" dirty="0" smtClean="0">
                <a:solidFill>
                  <a:srgbClr val="30527C"/>
                </a:solidFill>
                <a:latin typeface="Times New Roman" pitchFamily="18" charset="0"/>
                <a:cs typeface="Times New Roman" pitchFamily="18" charset="0"/>
              </a:rPr>
              <a:t>По вопросам организации обучения работников промышленных предприятий, находящихся под риском увольнения, необходимо обращаться в центр занятости населения или в управление государственной службы занятости населения Ростовской области по телефонам:</a:t>
            </a:r>
          </a:p>
        </p:txBody>
      </p:sp>
      <p:pic>
        <p:nvPicPr>
          <p:cNvPr id="36" name="object 5"/>
          <p:cNvPicPr/>
          <p:nvPr/>
        </p:nvPicPr>
        <p:blipFill>
          <a:blip r:embed="rId3" cstate="print"/>
          <a:stretch>
            <a:fillRect/>
          </a:stretch>
        </p:blipFill>
        <p:spPr>
          <a:xfrm>
            <a:off x="14249400" y="1028700"/>
            <a:ext cx="4876800" cy="4533126"/>
          </a:xfrm>
          <a:prstGeom prst="rect">
            <a:avLst/>
          </a:prstGeom>
        </p:spPr>
      </p:pic>
      <p:pic>
        <p:nvPicPr>
          <p:cNvPr id="37" name="object 5"/>
          <p:cNvPicPr/>
          <p:nvPr/>
        </p:nvPicPr>
        <p:blipFill>
          <a:blip r:embed="rId3" cstate="print"/>
          <a:stretch>
            <a:fillRect/>
          </a:stretch>
        </p:blipFill>
        <p:spPr>
          <a:xfrm>
            <a:off x="10744200" y="5372100"/>
            <a:ext cx="4876800" cy="4533126"/>
          </a:xfrm>
          <a:prstGeom prst="rect">
            <a:avLst/>
          </a:prstGeom>
        </p:spPr>
      </p:pic>
      <p:pic>
        <p:nvPicPr>
          <p:cNvPr id="38" name="object 5"/>
          <p:cNvPicPr/>
          <p:nvPr/>
        </p:nvPicPr>
        <p:blipFill>
          <a:blip r:embed="rId3" cstate="print"/>
          <a:stretch>
            <a:fillRect/>
          </a:stretch>
        </p:blipFill>
        <p:spPr>
          <a:xfrm>
            <a:off x="15392400" y="6743700"/>
            <a:ext cx="4876800" cy="4533126"/>
          </a:xfrm>
          <a:prstGeom prst="rect">
            <a:avLst/>
          </a:prstGeom>
        </p:spPr>
      </p:pic>
      <p:pic>
        <p:nvPicPr>
          <p:cNvPr id="39" name="object 5"/>
          <p:cNvPicPr/>
          <p:nvPr/>
        </p:nvPicPr>
        <p:blipFill>
          <a:blip r:embed="rId3" cstate="print"/>
          <a:stretch>
            <a:fillRect/>
          </a:stretch>
        </p:blipFill>
        <p:spPr>
          <a:xfrm>
            <a:off x="6172200" y="8020437"/>
            <a:ext cx="4876800" cy="4533126"/>
          </a:xfrm>
          <a:prstGeom prst="rect">
            <a:avLst/>
          </a:prstGeom>
        </p:spPr>
      </p:pic>
      <p:sp>
        <p:nvSpPr>
          <p:cNvPr id="44" name="object 10"/>
          <p:cNvSpPr txBox="1">
            <a:spLocks/>
          </p:cNvSpPr>
          <p:nvPr/>
        </p:nvSpPr>
        <p:spPr>
          <a:xfrm>
            <a:off x="2057400" y="5143500"/>
            <a:ext cx="15392400" cy="1028487"/>
          </a:xfrm>
          <a:prstGeom prst="rect">
            <a:avLst/>
          </a:prstGeom>
        </p:spPr>
        <p:txBody>
          <a:bodyPr vert="horz" wrap="square" lIns="0" tIns="12700" rIns="0" bIns="0" rtlCol="0">
            <a:spAutoFit/>
          </a:bodyPr>
          <a:lstStyle/>
          <a:p>
            <a:pPr algn="ctr"/>
            <a:r>
              <a:rPr lang="ru-RU" sz="6600" b="1" dirty="0" smtClean="0">
                <a:solidFill>
                  <a:srgbClr val="CF4520"/>
                </a:solidFill>
                <a:latin typeface="Times New Roman" pitchFamily="18" charset="0"/>
                <a:cs typeface="Times New Roman" pitchFamily="18" charset="0"/>
              </a:rPr>
              <a:t>8 (863) 244-22-46, 244-22-45</a:t>
            </a:r>
            <a:endParaRPr lang="ru-RU" sz="6600" b="1" dirty="0">
              <a:solidFill>
                <a:srgbClr val="CF4520"/>
              </a:solidFill>
              <a:latin typeface="Times New Roman" pitchFamily="18" charset="0"/>
              <a:cs typeface="Times New Roman" pitchFamily="18" charset="0"/>
            </a:endParaRPr>
          </a:p>
        </p:txBody>
      </p:sp>
      <p:pic>
        <p:nvPicPr>
          <p:cNvPr id="45" name="Рисунок 44" descr="IMG_1332.JPG"/>
          <p:cNvPicPr>
            <a:picLocks noChangeAspect="1"/>
          </p:cNvPicPr>
          <p:nvPr/>
        </p:nvPicPr>
        <p:blipFill>
          <a:blip r:embed="rId5" cstate="print">
            <a:clrChange>
              <a:clrFrom>
                <a:srgbClr val="FFFFFF"/>
              </a:clrFrom>
              <a:clrTo>
                <a:srgbClr val="FFFFFF">
                  <a:alpha val="0"/>
                </a:srgbClr>
              </a:clrTo>
            </a:clrChange>
          </a:blip>
          <a:srcRect l="3084" t="79227" r="85325" b="5556"/>
          <a:stretch>
            <a:fillRect/>
          </a:stretch>
        </p:blipFill>
        <p:spPr>
          <a:xfrm>
            <a:off x="152400" y="6591300"/>
            <a:ext cx="3505200" cy="3429000"/>
          </a:xfrm>
          <a:prstGeom prst="rect">
            <a:avLst/>
          </a:prstGeom>
        </p:spPr>
      </p:pic>
      <p:sp>
        <p:nvSpPr>
          <p:cNvPr id="48" name="object 10"/>
          <p:cNvSpPr txBox="1">
            <a:spLocks/>
          </p:cNvSpPr>
          <p:nvPr/>
        </p:nvSpPr>
        <p:spPr>
          <a:xfrm>
            <a:off x="3429000" y="7810500"/>
            <a:ext cx="5257800" cy="1151597"/>
          </a:xfrm>
          <a:prstGeom prst="rect">
            <a:avLst/>
          </a:prstGeom>
        </p:spPr>
        <p:txBody>
          <a:bodyPr vert="horz" wrap="square" lIns="0" tIns="12700" rIns="0" bIns="0" rtlCol="0">
            <a:spAutoFit/>
          </a:bodyPr>
          <a:lstStyle/>
          <a:p>
            <a:pPr algn="ctr"/>
            <a:r>
              <a:rPr lang="ru-RU" sz="2200" b="1" dirty="0" smtClean="0">
                <a:solidFill>
                  <a:srgbClr val="30527C"/>
                </a:solidFill>
                <a:latin typeface="Times New Roman" pitchFamily="18" charset="0"/>
                <a:cs typeface="Times New Roman" pitchFamily="18" charset="0"/>
              </a:rPr>
              <a:t>Официальный сайт </a:t>
            </a:r>
            <a:endParaRPr lang="en-US" sz="2200" b="1" dirty="0" smtClean="0">
              <a:solidFill>
                <a:srgbClr val="30527C"/>
              </a:solidFill>
              <a:latin typeface="Times New Roman" pitchFamily="18" charset="0"/>
              <a:cs typeface="Times New Roman" pitchFamily="18" charset="0"/>
            </a:endParaRPr>
          </a:p>
          <a:p>
            <a:pPr algn="ctr"/>
            <a:r>
              <a:rPr lang="ru-RU" sz="2200" b="1" dirty="0" smtClean="0">
                <a:solidFill>
                  <a:srgbClr val="30527C"/>
                </a:solidFill>
                <a:latin typeface="Times New Roman" pitchFamily="18" charset="0"/>
                <a:cs typeface="Times New Roman" pitchFamily="18" charset="0"/>
              </a:rPr>
              <a:t>УГСЗН</a:t>
            </a:r>
            <a:r>
              <a:rPr lang="en-US" sz="2200" b="1" dirty="0" smtClean="0">
                <a:solidFill>
                  <a:srgbClr val="30527C"/>
                </a:solidFill>
                <a:latin typeface="Times New Roman" pitchFamily="18" charset="0"/>
                <a:cs typeface="Times New Roman" pitchFamily="18" charset="0"/>
              </a:rPr>
              <a:t> </a:t>
            </a:r>
            <a:r>
              <a:rPr lang="ru-RU" sz="2200" b="1" dirty="0" smtClean="0">
                <a:solidFill>
                  <a:srgbClr val="30527C"/>
                </a:solidFill>
                <a:latin typeface="Times New Roman" pitchFamily="18" charset="0"/>
                <a:cs typeface="Times New Roman" pitchFamily="18" charset="0"/>
              </a:rPr>
              <a:t>Ростовской области </a:t>
            </a:r>
            <a:endParaRPr lang="en-US" sz="2200" b="1" dirty="0" smtClean="0">
              <a:solidFill>
                <a:srgbClr val="30527C"/>
              </a:solidFill>
              <a:latin typeface="Times New Roman" pitchFamily="18" charset="0"/>
              <a:cs typeface="Times New Roman" pitchFamily="18" charset="0"/>
            </a:endParaRPr>
          </a:p>
          <a:p>
            <a:pPr algn="ctr"/>
            <a:r>
              <a:rPr lang="en-US" sz="3000" b="1" dirty="0" smtClean="0">
                <a:solidFill>
                  <a:srgbClr val="CF4520"/>
                </a:solidFill>
                <a:latin typeface="Times New Roman" pitchFamily="18" charset="0"/>
                <a:cs typeface="Times New Roman" pitchFamily="18" charset="0"/>
              </a:rPr>
              <a:t>https://zan.donland.ru/</a:t>
            </a:r>
            <a:endParaRPr lang="ru-RU" sz="3000" b="1" dirty="0" smtClean="0">
              <a:solidFill>
                <a:srgbClr val="CF4520"/>
              </a:solidFill>
              <a:latin typeface="Times New Roman" pitchFamily="18" charset="0"/>
              <a:cs typeface="Times New Roman" pitchFamily="18" charset="0"/>
            </a:endParaRPr>
          </a:p>
        </p:txBody>
      </p:sp>
      <p:pic>
        <p:nvPicPr>
          <p:cNvPr id="52" name="Рисунок 51" descr="IMG_1332.JPG"/>
          <p:cNvPicPr>
            <a:picLocks noChangeAspect="1"/>
          </p:cNvPicPr>
          <p:nvPr/>
        </p:nvPicPr>
        <p:blipFill>
          <a:blip r:embed="rId5" cstate="print">
            <a:clrChange>
              <a:clrFrom>
                <a:srgbClr val="FFFFFA"/>
              </a:clrFrom>
              <a:clrTo>
                <a:srgbClr val="FFFFFA">
                  <a:alpha val="0"/>
                </a:srgbClr>
              </a:clrTo>
            </a:clrChange>
          </a:blip>
          <a:srcRect l="85325" t="80370" r="3636" b="6296"/>
          <a:stretch>
            <a:fillRect/>
          </a:stretch>
        </p:blipFill>
        <p:spPr>
          <a:xfrm>
            <a:off x="14859000" y="7048500"/>
            <a:ext cx="3217333" cy="2895600"/>
          </a:xfrm>
          <a:prstGeom prst="rect">
            <a:avLst/>
          </a:prstGeom>
        </p:spPr>
      </p:pic>
      <p:sp>
        <p:nvSpPr>
          <p:cNvPr id="57" name="object 10"/>
          <p:cNvSpPr txBox="1">
            <a:spLocks/>
          </p:cNvSpPr>
          <p:nvPr/>
        </p:nvSpPr>
        <p:spPr>
          <a:xfrm>
            <a:off x="9753600" y="7505700"/>
            <a:ext cx="5257800" cy="1490152"/>
          </a:xfrm>
          <a:prstGeom prst="rect">
            <a:avLst/>
          </a:prstGeom>
        </p:spPr>
        <p:txBody>
          <a:bodyPr vert="horz" wrap="square" lIns="0" tIns="12700" rIns="0" bIns="0" rtlCol="0">
            <a:spAutoFit/>
          </a:bodyPr>
          <a:lstStyle/>
          <a:p>
            <a:pPr algn="ctr"/>
            <a:r>
              <a:rPr lang="ru-RU" sz="2200" b="1" dirty="0" smtClean="0">
                <a:solidFill>
                  <a:srgbClr val="30527C"/>
                </a:solidFill>
                <a:latin typeface="Times New Roman" pitchFamily="18" charset="0"/>
                <a:cs typeface="Times New Roman" pitchFamily="18" charset="0"/>
              </a:rPr>
              <a:t>Единая цифровая платформа в сфере занятости и трудовых отношений «Работа в России»</a:t>
            </a:r>
            <a:endParaRPr lang="en-US" sz="2200" b="1" dirty="0" smtClean="0">
              <a:solidFill>
                <a:srgbClr val="30527C"/>
              </a:solidFill>
              <a:latin typeface="Times New Roman" pitchFamily="18" charset="0"/>
              <a:cs typeface="Times New Roman" pitchFamily="18" charset="0"/>
            </a:endParaRPr>
          </a:p>
          <a:p>
            <a:pPr algn="ctr"/>
            <a:r>
              <a:rPr lang="en-US" sz="3000" b="1" dirty="0" smtClean="0">
                <a:solidFill>
                  <a:srgbClr val="CF4520"/>
                </a:solidFill>
                <a:latin typeface="Times New Roman" pitchFamily="18" charset="0"/>
                <a:cs typeface="Times New Roman" pitchFamily="18" charset="0"/>
              </a:rPr>
              <a:t>https://trudvsem.ru/</a:t>
            </a:r>
            <a:endParaRPr lang="ru-RU" sz="3000" b="1" dirty="0" smtClean="0">
              <a:solidFill>
                <a:srgbClr val="CF452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950</Words>
  <Application>Microsoft Office PowerPoint</Application>
  <PresentationFormat>Произвольный</PresentationFormat>
  <Paragraphs>76</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Office Theme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j_arjanovskaya</cp:lastModifiedBy>
  <cp:revision>33</cp:revision>
  <dcterms:created xsi:type="dcterms:W3CDTF">2022-06-22T09:46:25Z</dcterms:created>
  <dcterms:modified xsi:type="dcterms:W3CDTF">2022-06-24T08:17:29Z</dcterms:modified>
</cp:coreProperties>
</file>