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8.xml" ContentType="application/vnd.openxmlformats-officedocument.themeOverr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0" r:id="rId7"/>
    <p:sldId id="274" r:id="rId8"/>
    <p:sldId id="275" r:id="rId9"/>
    <p:sldId id="27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rudvsem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964488" cy="47525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>Организация профессионального обучения и дополнительного профессионального образования отдельных категорий граждан в рамках федерального проекта «Содействие занятости населения» национального проекта «Демография»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cs typeface="Tahoma" pitchFamily="34" charset="0"/>
              </a:rPr>
            </a:b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941168"/>
            <a:ext cx="7704856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(Постановление Правительства Российской Федерации от 13 марта 2021 г. № 369)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88640"/>
            <a:ext cx="7416824" cy="14401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84776" cy="12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ru-RU" sz="3200" dirty="0" smtClean="0">
                <a:latin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Планируемое достижение результатов по реализации мероприятия </a:t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https://www.ranepa.ru/local/templates/ranepa/assets/images/logo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ranepa.ru/local/templates/ranepa/assets/images/logo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9632" y="1844824"/>
            <a:ext cx="6480720" cy="41044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 численность прошедших обучение участников мероприятия – 2 512 человек;</a:t>
            </a:r>
          </a:p>
          <a:p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 численность занятых граждан, в том числе приступивших к трудовой деятельности, зарегистрировавшихся в качестве индивидуального предпринимателя, в частности начавших применять специальный налоговый режим «Налог на профессиональный доход» по окончании обучения – 1 884 человека (75% от обученных граждан).</a:t>
            </a:r>
          </a:p>
          <a:p>
            <a:pPr algn="ctr"/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1296144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Категории граждан, для которых предусмотрена реализация мероприятий</a:t>
            </a:r>
            <a:endParaRPr lang="ru-RU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2564904"/>
            <a:ext cx="4580981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граждане в возрасте 50 лет и старше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4149080"/>
            <a:ext cx="459285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женщины, находящиеся в отпуске по уходу за ребенком в возрасте до 3 лет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123728" y="357301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123728" y="44371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1988840"/>
            <a:ext cx="72008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3768" y="1556792"/>
            <a:ext cx="4580981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граждане, ищущие работу и обратившиеся в органы службы занятости, включая безработных граждан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768" y="5013176"/>
            <a:ext cx="459285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женщины, не состоящие в трудовых отношениях и имеющие детей дошкольного возраста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768" y="3356992"/>
            <a:ext cx="4580981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граждане предпенсионного возраста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123728" y="5301208"/>
            <a:ext cx="360040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123728" y="278092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051720" y="191683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0"/>
            <a:ext cx="7200800" cy="1152128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Цель мероприятия</a:t>
            </a:r>
            <a:endParaRPr lang="ru-RU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268760"/>
            <a:ext cx="7488832" cy="17281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Содействие занятости отдельных категорий граждан путем организации для них обучения в целях приобретения или развития имеющихся знаний, компетенций и навыков, обеспечивающих конкурентоспособность и профессиональную мобильность на рынке труда </a:t>
            </a:r>
          </a:p>
          <a:p>
            <a:pPr algn="ctr"/>
            <a:endParaRPr lang="ru-RU" sz="2000" dirty="0" smtClean="0"/>
          </a:p>
          <a:p>
            <a:pPr algn="just"/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3717032"/>
            <a:ext cx="324036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применения специального налогового режима «Налог на профессиональный доход»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547664" y="299695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299695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64288" y="299695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3717032"/>
            <a:ext cx="230425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регистрация в качестве индивидуального предпринимателя, крестьянского (фермерского) хозяйства, юридического лица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3717032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трудоустройство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122413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Организуют мероприятие</a:t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Федеральные операторы </a:t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2132856"/>
            <a:ext cx="3096344" cy="15841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ФГБОУ ВО «Российская академия народного хозяйства и государственной службы при Президенте Российской Федерации»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2132856"/>
            <a:ext cx="2592288" cy="15841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АНО «Агентство развития профессионального мастерства (Ворлдскиллс Россия)»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547664" y="1412776"/>
            <a:ext cx="288031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1412776"/>
            <a:ext cx="288031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132856"/>
            <a:ext cx="2736304" cy="15841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ФГАОУ ВО «Национальный исследовательский Томский государственный университет»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7380312" y="1412776"/>
            <a:ext cx="288031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4221088"/>
            <a:ext cx="3024336" cy="2304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Южно-Российский институт управления - филиал ФГБОУ ВО «Российская академия народного хозяйства и государственной службы при Президенте Российской Федерации»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619672" y="3717032"/>
            <a:ext cx="216024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4221088"/>
            <a:ext cx="2520280" cy="2304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ФГБОУ ВО </a:t>
            </a:r>
          </a:p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«Донской государственный технический университет»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524328" y="3717032"/>
            <a:ext cx="216024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www.ranepa.ru/local/templates/ranepa/assets/images/logo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ranepa.ru/local/templates/ranepa/assets/images/logo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72000" y="3717032"/>
            <a:ext cx="216024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872" y="4221088"/>
            <a:ext cx="2664296" cy="2304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Центр опережающей профессиональной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подготовкиГБПОУ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РО «Ростовский-на-Дону колледж связи и информатики»</a:t>
            </a: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5436096" y="1340768"/>
            <a:ext cx="3240360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7544" y="1340768"/>
            <a:ext cx="3816424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8497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3888432" cy="9807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Обучение</a:t>
            </a:r>
            <a:br>
              <a:rPr lang="ru-RU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1484784"/>
            <a:ext cx="3024336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Профессиональное обучение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6136" y="1484784"/>
            <a:ext cx="2664296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Дополнительное профессиональное образование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23728" y="980728"/>
            <a:ext cx="28803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948264" y="980728"/>
            <a:ext cx="28803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2492896"/>
            <a:ext cx="216024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профессиональная подготовка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https://www.ranepa.ru/local/templates/ranepa/assets/images/logo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ranepa.ru/local/templates/ranepa/assets/images/logo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15616" y="3356992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профессиональная переподготовка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2160" y="3356992"/>
            <a:ext cx="201622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повышение квалификации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2492896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профессиональная переподготовка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616" y="4221088"/>
            <a:ext cx="201622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повышение квалификации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03648" y="5517232"/>
            <a:ext cx="6912768" cy="108012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Количество часов: 72, 144, 256</a:t>
            </a:r>
          </a:p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Формы обучения: очная,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очно-заочная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в том числе с применением дистанционных образовательных технологий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15616" y="1412776"/>
            <a:ext cx="6696744" cy="46085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Обучение осуществляется по образовательным программам, востребованным на рынке труда, в целях возобновления трудовой деятельности и применения полученных знаний и навыков в профессиональной деятельности.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Со списком направлений профессионального обучения, дополнительного профессионального образования, доступных в Ростовской области, можно ознакомиться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на портале  «Работа в России» (</a:t>
            </a:r>
            <a:r>
              <a:rPr lang="ru-RU" dirty="0" smtClean="0">
                <a:latin typeface="Tahoma" pitchFamily="34" charset="0"/>
                <a:cs typeface="Tahoma" pitchFamily="34" charset="0"/>
                <a:hlinkClick r:id="rId3"/>
              </a:rPr>
              <a:t>https://trudvsem.ru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).</a:t>
            </a:r>
            <a:endParaRPr lang="ru-RU" dirty="0" smtClean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О длительности и графике обучения граждане информируются федеральными операторами.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188640"/>
            <a:ext cx="7200800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00" dirty="0" smtClean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/>
            <a:r>
              <a:rPr lang="ru-RU" sz="29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Обучение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Алгоритм взаимодействия работодателя с ЦЗН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836712"/>
            <a:ext cx="7848872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Заявка работодателя в ЦЗН о потребности в кадрах и организации обучения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484784"/>
            <a:ext cx="3888432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Организация ЦЗН ярмарок вакансий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2564904"/>
            <a:ext cx="576064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Отбор работодателем граждан, которым необходимо обучение с последующим трудоустройством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5373216"/>
            <a:ext cx="5760640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Обучение граждан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6165304"/>
            <a:ext cx="5760640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Трудоустройство граждан на предприятие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3573016"/>
            <a:ext cx="5760640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Содействие ЦЗН гражданам в подаче заявки на обучение на портале «Работа в России»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1484784"/>
            <a:ext cx="432048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Определение ЦЗН и работодателем образовательных программ для обучения работников</a:t>
            </a:r>
          </a:p>
        </p:txBody>
      </p:sp>
      <p:cxnSp>
        <p:nvCxnSpPr>
          <p:cNvPr id="72" name="Прямая со стрелкой 71"/>
          <p:cNvCxnSpPr>
            <a:endCxn id="15" idx="0"/>
          </p:cNvCxnSpPr>
          <p:nvPr/>
        </p:nvCxnSpPr>
        <p:spPr>
          <a:xfrm flipH="1">
            <a:off x="2627784" y="1196752"/>
            <a:ext cx="864096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6" idx="0"/>
          </p:cNvCxnSpPr>
          <p:nvPr/>
        </p:nvCxnSpPr>
        <p:spPr>
          <a:xfrm>
            <a:off x="6300192" y="1196752"/>
            <a:ext cx="720080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15" idx="2"/>
            <a:endCxn id="7" idx="0"/>
          </p:cNvCxnSpPr>
          <p:nvPr/>
        </p:nvCxnSpPr>
        <p:spPr>
          <a:xfrm>
            <a:off x="2627784" y="2204864"/>
            <a:ext cx="2232248" cy="360040"/>
          </a:xfrm>
          <a:prstGeom prst="line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6" idx="2"/>
            <a:endCxn id="7" idx="0"/>
          </p:cNvCxnSpPr>
          <p:nvPr/>
        </p:nvCxnSpPr>
        <p:spPr>
          <a:xfrm flipH="1">
            <a:off x="4860032" y="2132856"/>
            <a:ext cx="2160240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7" idx="2"/>
            <a:endCxn id="10" idx="0"/>
          </p:cNvCxnSpPr>
          <p:nvPr/>
        </p:nvCxnSpPr>
        <p:spPr>
          <a:xfrm>
            <a:off x="4860032" y="3212976"/>
            <a:ext cx="0" cy="3600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8" idx="0"/>
          </p:cNvCxnSpPr>
          <p:nvPr/>
        </p:nvCxnSpPr>
        <p:spPr>
          <a:xfrm>
            <a:off x="4860032" y="4941168"/>
            <a:ext cx="0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8" idx="2"/>
            <a:endCxn id="9" idx="0"/>
          </p:cNvCxnSpPr>
          <p:nvPr/>
        </p:nvCxnSpPr>
        <p:spPr>
          <a:xfrm>
            <a:off x="4860032" y="5805264"/>
            <a:ext cx="0" cy="3600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979712" y="4509120"/>
            <a:ext cx="5760640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Организация обучения федеральными и региональными операторами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860032" y="4149080"/>
            <a:ext cx="0" cy="3600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 18"/>
          <p:cNvSpPr/>
          <p:nvPr/>
        </p:nvSpPr>
        <p:spPr>
          <a:xfrm>
            <a:off x="4716016" y="1700808"/>
            <a:ext cx="432048" cy="288000"/>
          </a:xfrm>
          <a:prstGeom prst="mathEqual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67544" y="3573016"/>
            <a:ext cx="3024336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95936" y="3501008"/>
            <a:ext cx="4752528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764704"/>
            <a:ext cx="360040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692696"/>
            <a:ext cx="4320480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92696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Алгоритм действий при подаче заявки на прохождение обучения через портал «Работа в России»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3" cstate="print"/>
          <a:srcRect l="15757" t="23701" r="17572" b="24585"/>
          <a:stretch>
            <a:fillRect/>
          </a:stretch>
        </p:blipFill>
        <p:spPr bwMode="auto">
          <a:xfrm>
            <a:off x="971600" y="1700808"/>
            <a:ext cx="2808312" cy="14401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724128" y="1052736"/>
            <a:ext cx="266429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Вход осуществляется через портал Государственных услуг</a:t>
            </a:r>
          </a:p>
          <a:p>
            <a:pPr algn="ctr"/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1052736"/>
            <a:ext cx="360040" cy="2160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3717032"/>
            <a:ext cx="230425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входа на портал «Госуслуги» необходимо ввести логин, пароль и нажать кнопку «Войти»</a:t>
            </a:r>
          </a:p>
          <a:p>
            <a:pPr algn="ctr"/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3573016"/>
            <a:ext cx="504056" cy="3600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836712"/>
            <a:ext cx="1656184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Зайти на портал  «Работа в России» (</a:t>
            </a:r>
            <a:r>
              <a:rPr lang="ru-RU" sz="1100" dirty="0" smtClean="0">
                <a:latin typeface="Tahoma" pitchFamily="34" charset="0"/>
                <a:cs typeface="Tahoma" pitchFamily="34" charset="0"/>
                <a:hlinkClick r:id="rId4"/>
              </a:rPr>
              <a:t>https://trudvsem.ru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908720"/>
            <a:ext cx="2448272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Нажать кнопку «Пройдите обучение в рамках федерального проекта «Содействие занятости»</a:t>
            </a:r>
          </a:p>
        </p:txBody>
      </p:sp>
      <p:sp>
        <p:nvSpPr>
          <p:cNvPr id="8" name="Овал 7"/>
          <p:cNvSpPr/>
          <p:nvPr/>
        </p:nvSpPr>
        <p:spPr>
          <a:xfrm>
            <a:off x="1907704" y="764704"/>
            <a:ext cx="360040" cy="2160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764704"/>
            <a:ext cx="360040" cy="2160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5" cstate="print"/>
          <a:srcRect l="9969" t="35408" r="10730" b="23191"/>
          <a:stretch>
            <a:fillRect/>
          </a:stretch>
        </p:blipFill>
        <p:spPr bwMode="auto">
          <a:xfrm>
            <a:off x="5148064" y="1916832"/>
            <a:ext cx="3456384" cy="10081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 l="33434" t="14630" r="34565" b="10390"/>
          <a:stretch>
            <a:fillRect/>
          </a:stretch>
        </p:blipFill>
        <p:spPr bwMode="auto">
          <a:xfrm>
            <a:off x="1331640" y="4509120"/>
            <a:ext cx="1440160" cy="20882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 cstate="print"/>
          <a:srcRect l="8005" t="24327" r="9706" b="12219"/>
          <a:stretch>
            <a:fillRect/>
          </a:stretch>
        </p:blipFill>
        <p:spPr bwMode="auto">
          <a:xfrm>
            <a:off x="4499992" y="4509120"/>
            <a:ext cx="3960440" cy="20436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4572000" y="3717032"/>
            <a:ext cx="374441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Нажать на кнопку «записаться на обучение»</a:t>
            </a:r>
          </a:p>
          <a:p>
            <a:pPr algn="ctr"/>
            <a:endParaRPr lang="ru-RU" sz="11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55976" y="3645024"/>
            <a:ext cx="432048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572000" y="184482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0" y="4869160"/>
            <a:ext cx="4675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8639944" y="177281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491880" y="486916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8748464" y="4797152"/>
            <a:ext cx="3955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7544" y="764704"/>
            <a:ext cx="352839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836712"/>
            <a:ext cx="2160240" cy="19442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подбора доступной для прохождения программы обучения, выберите из списка регион: </a:t>
            </a: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Ростовская область</a:t>
            </a:r>
          </a:p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692696"/>
            <a:ext cx="432048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1752" y="836712"/>
            <a:ext cx="1980728" cy="19442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В случае желания пройти обучение с применением дистанционных образовательных технологий необходимо отметить «Дистанционное обучение».</a:t>
            </a:r>
          </a:p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2240" y="764704"/>
            <a:ext cx="360040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212976"/>
            <a:ext cx="1944216" cy="1800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В поле «Компетенция» необходимо выбрать программу обучения доступную в вашем регионе и место обучения.</a:t>
            </a:r>
          </a:p>
        </p:txBody>
      </p:sp>
      <p:sp>
        <p:nvSpPr>
          <p:cNvPr id="14" name="Овал 13"/>
          <p:cNvSpPr/>
          <p:nvPr/>
        </p:nvSpPr>
        <p:spPr>
          <a:xfrm>
            <a:off x="251520" y="3140968"/>
            <a:ext cx="360040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9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3212976"/>
            <a:ext cx="2196752" cy="18722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В поле «Компетенция» необходимо выбрать программу обучения доступную в Ростовской области и место обучения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99792" y="3212976"/>
            <a:ext cx="504056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836712"/>
            <a:ext cx="3456384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300" dirty="0" smtClean="0">
                <a:latin typeface="Tahoma" pitchFamily="34" charset="0"/>
                <a:cs typeface="Tahoma" pitchFamily="34" charset="0"/>
              </a:rPr>
              <a:t>Для подбора программы обучения, выберите одну из приведенных категорий, в наибольшей степени подходящую вам:</a:t>
            </a:r>
          </a:p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3528" y="836712"/>
            <a:ext cx="432048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0"/>
            <a:ext cx="9144000" cy="692696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1600" dirty="0" smtClean="0"/>
              <a:t>Алгоритм действий при подаче заявки на прохождение обучения через портал «Работа в России»</a:t>
            </a:r>
            <a:endParaRPr lang="ru-RU" sz="1600" dirty="0"/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rcRect l="10293" t="20677" r="9649" b="27388"/>
          <a:stretch>
            <a:fillRect/>
          </a:stretch>
        </p:blipFill>
        <p:spPr bwMode="auto">
          <a:xfrm>
            <a:off x="683568" y="1700808"/>
            <a:ext cx="2808312" cy="9361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5436096" y="3501008"/>
            <a:ext cx="1584176" cy="13681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dirty="0" smtClean="0"/>
              <a:t>Все поля должны быть заполнены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52320" y="3789040"/>
            <a:ext cx="1440160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Отправить  заявку</a:t>
            </a:r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1560" y="5373216"/>
            <a:ext cx="3096344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dirty="0" smtClean="0"/>
              <a:t>В случае, если все этапы пройдены, и поля заполнены правильно, должно прийти уведомление, что заявка на обучение успешно отправлена</a:t>
            </a:r>
          </a:p>
          <a:p>
            <a:pPr algn="ctr"/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92080" y="3356992"/>
            <a:ext cx="504056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380312" y="3645024"/>
            <a:ext cx="504056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3528" y="5229200"/>
            <a:ext cx="504056" cy="2880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13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 cstate="print"/>
          <a:srcRect l="6860" t="21241" r="9678" b="45379"/>
          <a:stretch>
            <a:fillRect/>
          </a:stretch>
        </p:blipFill>
        <p:spPr bwMode="auto">
          <a:xfrm>
            <a:off x="4283968" y="5445224"/>
            <a:ext cx="4608512" cy="11521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31"/>
          <p:cNvSpPr/>
          <p:nvPr/>
        </p:nvSpPr>
        <p:spPr>
          <a:xfrm>
            <a:off x="4211960" y="170080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588224" y="170080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707904" y="57332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0" y="4005064"/>
            <a:ext cx="3955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2339752" y="400506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004048" y="400506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7020272" y="400506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8927976" y="400506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0" y="5733256"/>
            <a:ext cx="6115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8927976" y="170080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0" y="1772816"/>
            <a:ext cx="3955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595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Организация профессионального обучения и дополнительного профессионального образования отдельных категорий граждан в рамках федерального проекта «Содействие занятости населения» национального проекта «Демография»   </vt:lpstr>
      <vt:lpstr>Категории граждан, для которых предусмотрена реализация мероприятий</vt:lpstr>
      <vt:lpstr>Цель мероприятия</vt:lpstr>
      <vt:lpstr> Организуют мероприятие Федеральные операторы  </vt:lpstr>
      <vt:lpstr> Обучение </vt:lpstr>
      <vt:lpstr>  </vt:lpstr>
      <vt:lpstr>Алгоритм взаимодействия работодателя с ЦЗН</vt:lpstr>
      <vt:lpstr>Алгоритм действий при подаче заявки на прохождение обучения через портал «Работа в России»</vt:lpstr>
      <vt:lpstr>Слайд 9</vt:lpstr>
      <vt:lpstr>   Планируемое достижение результатов по реализации мероприятия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безработного гражданина, желающего получить государственную услугу по профессиональному обучению и дополнительному профессиональному образованию</dc:title>
  <dc:creator>Коробкина Надежда Викторовна</dc:creator>
  <cp:lastModifiedBy>n_korobkina</cp:lastModifiedBy>
  <cp:revision>113</cp:revision>
  <dcterms:modified xsi:type="dcterms:W3CDTF">2021-05-28T12:42:07Z</dcterms:modified>
</cp:coreProperties>
</file>